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tags/tag2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0.xml" ContentType="application/vnd.openxmlformats-officedocument.presentationml.notesSlide+xml"/>
  <Override PartName="/ppt/diagrams/layout1.xml" ContentType="application/vnd.openxmlformats-officedocument.drawingml.diagramLayout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752" r:id="rId1"/>
  </p:sldMasterIdLst>
  <p:notesMasterIdLst>
    <p:notesMasterId r:id="rId35"/>
  </p:notesMasterIdLst>
  <p:handoutMasterIdLst>
    <p:handoutMasterId r:id="rId36"/>
  </p:handoutMasterIdLst>
  <p:sldIdLst>
    <p:sldId id="329" r:id="rId2"/>
    <p:sldId id="330" r:id="rId3"/>
    <p:sldId id="331" r:id="rId4"/>
    <p:sldId id="266" r:id="rId5"/>
    <p:sldId id="274" r:id="rId6"/>
    <p:sldId id="319" r:id="rId7"/>
    <p:sldId id="279" r:id="rId8"/>
    <p:sldId id="281" r:id="rId9"/>
    <p:sldId id="345" r:id="rId10"/>
    <p:sldId id="283" r:id="rId11"/>
    <p:sldId id="326" r:id="rId12"/>
    <p:sldId id="284" r:id="rId13"/>
    <p:sldId id="286" r:id="rId14"/>
    <p:sldId id="287" r:id="rId15"/>
    <p:sldId id="288" r:id="rId16"/>
    <p:sldId id="289" r:id="rId17"/>
    <p:sldId id="290" r:id="rId18"/>
    <p:sldId id="291" r:id="rId19"/>
    <p:sldId id="348" r:id="rId20"/>
    <p:sldId id="349" r:id="rId21"/>
    <p:sldId id="350" r:id="rId22"/>
    <p:sldId id="351" r:id="rId23"/>
    <p:sldId id="313" r:id="rId24"/>
    <p:sldId id="346" r:id="rId25"/>
    <p:sldId id="347" r:id="rId26"/>
    <p:sldId id="297" r:id="rId27"/>
    <p:sldId id="300" r:id="rId28"/>
    <p:sldId id="325" r:id="rId29"/>
    <p:sldId id="302" r:id="rId30"/>
    <p:sldId id="338" r:id="rId31"/>
    <p:sldId id="305" r:id="rId32"/>
    <p:sldId id="306" r:id="rId33"/>
    <p:sldId id="332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0"/>
      </p:ext>
    </p:extLst>
  </p:showPr>
  <p:clrMru>
    <a:srgbClr val="F7850D"/>
    <a:srgbClr val="E78019"/>
    <a:srgbClr val="E96217"/>
    <a:srgbClr val="F4910C"/>
    <a:srgbClr val="CCDE22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801" autoAdjust="0"/>
    <p:restoredTop sz="79710" autoAdjust="0"/>
  </p:normalViewPr>
  <p:slideViewPr>
    <p:cSldViewPr>
      <p:cViewPr>
        <p:scale>
          <a:sx n="62" d="100"/>
          <a:sy n="62" d="100"/>
        </p:scale>
        <p:origin x="-1968" y="-2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951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880"/>
    </p:cViewPr>
  </p:sorterViewPr>
  <p:notesViewPr>
    <p:cSldViewPr>
      <p:cViewPr varScale="1">
        <p:scale>
          <a:sx n="56" d="100"/>
          <a:sy n="56" d="100"/>
        </p:scale>
        <p:origin x="2154" y="72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48A183-27CE-4772-A367-913CB2084279}" type="doc">
      <dgm:prSet loTypeId="urn:microsoft.com/office/officeart/2005/8/layout/rings+Icon" loCatId="officeonline" qsTypeId="urn:microsoft.com/office/officeart/2005/8/quickstyle/simple1" qsCatId="simple" csTypeId="urn:microsoft.com/office/officeart/2005/8/colors/accent1_2" csCatId="accent1" phldr="1"/>
      <dgm:spPr/>
    </dgm:pt>
    <dgm:pt modelId="{0E98C586-29C7-45F5-B7C6-181BD7BC0AEA}">
      <dgm:prSet phldrT="[Text]" custT="1"/>
      <dgm:spPr>
        <a:solidFill>
          <a:srgbClr val="92D050">
            <a:alpha val="98000"/>
          </a:srgbClr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2000" b="1" dirty="0" smtClean="0"/>
            <a:t>Dev </a:t>
          </a:r>
        </a:p>
        <a:p>
          <a:r>
            <a:rPr lang="en-US" sz="2000" b="1" smtClean="0"/>
            <a:t>Team:</a:t>
          </a:r>
        </a:p>
        <a:p>
          <a:r>
            <a:rPr lang="en-US" sz="3200" b="1" smtClean="0">
              <a:solidFill>
                <a:schemeClr val="tx1"/>
              </a:solidFill>
            </a:rPr>
            <a:t>Focus on delivery</a:t>
          </a:r>
          <a:endParaRPr lang="en-US" sz="3200" b="1" dirty="0">
            <a:solidFill>
              <a:schemeClr val="tx1"/>
            </a:solidFill>
          </a:endParaRPr>
        </a:p>
      </dgm:t>
    </dgm:pt>
    <dgm:pt modelId="{54FD85FB-AF48-43CD-B89B-45E5BF3A3105}" type="parTrans" cxnId="{BE0680BD-2195-4599-BEF7-DFC243BBC7C5}">
      <dgm:prSet/>
      <dgm:spPr/>
      <dgm:t>
        <a:bodyPr/>
        <a:lstStyle/>
        <a:p>
          <a:endParaRPr lang="en-US"/>
        </a:p>
      </dgm:t>
    </dgm:pt>
    <dgm:pt modelId="{72B9D625-3DD8-490E-B5BC-63CDC36CE042}" type="sibTrans" cxnId="{BE0680BD-2195-4599-BEF7-DFC243BBC7C5}">
      <dgm:prSet/>
      <dgm:spPr/>
      <dgm:t>
        <a:bodyPr/>
        <a:lstStyle/>
        <a:p>
          <a:endParaRPr lang="en-US"/>
        </a:p>
      </dgm:t>
    </dgm:pt>
    <dgm:pt modelId="{CA068162-DA78-4ADE-963E-48CC05586FBC}">
      <dgm:prSet phldrT="[Text]" custT="1"/>
      <dgm:spPr>
        <a:solidFill>
          <a:schemeClr val="tx2">
            <a:lumMod val="40000"/>
            <a:lumOff val="60000"/>
            <a:alpha val="50000"/>
          </a:schemeClr>
        </a:solidFill>
        <a:ln>
          <a:solidFill>
            <a:schemeClr val="tx1"/>
          </a:solidFill>
        </a:ln>
      </dgm:spPr>
      <dgm:t>
        <a:bodyPr/>
        <a:lstStyle/>
        <a:p>
          <a:endParaRPr lang="en-US" sz="1800" b="1" dirty="0" smtClean="0"/>
        </a:p>
        <a:p>
          <a:r>
            <a:rPr lang="en-US" sz="3200" b="1" dirty="0" smtClean="0">
              <a:solidFill>
                <a:schemeClr val="tx1"/>
              </a:solidFill>
            </a:rPr>
            <a:t>Focus on Stability</a:t>
          </a:r>
        </a:p>
        <a:p>
          <a:endParaRPr lang="en-US" sz="2400" b="1" dirty="0" smtClean="0">
            <a:solidFill>
              <a:srgbClr val="7030A0"/>
            </a:solidFill>
          </a:endParaRPr>
        </a:p>
      </dgm:t>
    </dgm:pt>
    <dgm:pt modelId="{04B15345-C4D2-46B2-A237-3018044D23EF}" type="parTrans" cxnId="{C4B90464-4DB8-42C7-A64A-2CCBCC2E6CAF}">
      <dgm:prSet/>
      <dgm:spPr/>
      <dgm:t>
        <a:bodyPr/>
        <a:lstStyle/>
        <a:p>
          <a:endParaRPr lang="en-US"/>
        </a:p>
      </dgm:t>
    </dgm:pt>
    <dgm:pt modelId="{E4319BAA-7BB8-4ABF-948C-BC6185ED0B24}" type="sibTrans" cxnId="{C4B90464-4DB8-42C7-A64A-2CCBCC2E6CAF}">
      <dgm:prSet/>
      <dgm:spPr/>
      <dgm:t>
        <a:bodyPr/>
        <a:lstStyle/>
        <a:p>
          <a:endParaRPr lang="en-US"/>
        </a:p>
      </dgm:t>
    </dgm:pt>
    <dgm:pt modelId="{E1ECF979-7D6E-4F16-829F-B6E7705A3A8E}">
      <dgm:prSet phldrT="[Text]" custT="1"/>
      <dgm:spPr>
        <a:solidFill>
          <a:srgbClr val="00B0F0">
            <a:alpha val="80000"/>
          </a:srgbClr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2000" b="1" dirty="0" smtClean="0"/>
            <a:t>:</a:t>
          </a:r>
        </a:p>
        <a:p>
          <a:endParaRPr lang="en-US" sz="2000" b="1" dirty="0" smtClean="0"/>
        </a:p>
        <a:p>
          <a:endParaRPr lang="en-US" sz="2000" dirty="0" smtClean="0"/>
        </a:p>
        <a:p>
          <a:r>
            <a:rPr lang="en-US" sz="3200" b="1" dirty="0" smtClean="0">
              <a:solidFill>
                <a:schemeClr val="tx1"/>
              </a:solidFill>
            </a:rPr>
            <a:t>Ever-changing demands</a:t>
          </a:r>
          <a:endParaRPr lang="en-US" sz="3200" b="1" dirty="0">
            <a:solidFill>
              <a:schemeClr val="tx1"/>
            </a:solidFill>
          </a:endParaRPr>
        </a:p>
      </dgm:t>
    </dgm:pt>
    <dgm:pt modelId="{BB5EA32E-C19C-424C-A02D-A02283E97E9F}" type="sibTrans" cxnId="{D6A8F026-8836-4B61-B5A5-DACCED14A99E}">
      <dgm:prSet/>
      <dgm:spPr/>
      <dgm:t>
        <a:bodyPr/>
        <a:lstStyle/>
        <a:p>
          <a:endParaRPr lang="en-US"/>
        </a:p>
      </dgm:t>
    </dgm:pt>
    <dgm:pt modelId="{D6F21903-2A3F-42BC-A683-A01312A9BEB8}" type="parTrans" cxnId="{D6A8F026-8836-4B61-B5A5-DACCED14A99E}">
      <dgm:prSet/>
      <dgm:spPr/>
      <dgm:t>
        <a:bodyPr/>
        <a:lstStyle/>
        <a:p>
          <a:endParaRPr lang="en-US"/>
        </a:p>
      </dgm:t>
    </dgm:pt>
    <dgm:pt modelId="{E1205AD2-AA85-4954-9A9C-989987F5F18B}" type="pres">
      <dgm:prSet presAssocID="{3C48A183-27CE-4772-A367-913CB2084279}" presName="Name0" presStyleCnt="0">
        <dgm:presLayoutVars>
          <dgm:chMax val="7"/>
          <dgm:dir/>
          <dgm:resizeHandles val="exact"/>
        </dgm:presLayoutVars>
      </dgm:prSet>
      <dgm:spPr/>
    </dgm:pt>
    <dgm:pt modelId="{0DD23236-D7F2-4853-9A0A-E187B52112D2}" type="pres">
      <dgm:prSet presAssocID="{3C48A183-27CE-4772-A367-913CB2084279}" presName="ellipse1" presStyleLbl="vennNode1" presStyleIdx="0" presStyleCnt="3" custLinFactNeighborX="8142" custLinFactNeighborY="27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41D55E2-F68C-45FB-80BB-084B167EC627}" type="pres">
      <dgm:prSet presAssocID="{3C48A183-27CE-4772-A367-913CB2084279}" presName="ellipse2" presStyleLbl="vennNode1" presStyleIdx="1" presStyleCnt="3" custLinFactNeighborX="3938" custLinFactNeighborY="-296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E5E009-ACFA-45DE-8AE0-C390DF2023E8}" type="pres">
      <dgm:prSet presAssocID="{3C48A183-27CE-4772-A367-913CB2084279}" presName="ellipse3" presStyleLbl="vennNode1" presStyleIdx="2" presStyleCnt="3" custLinFactNeighborX="-9923" custLinFactNeighborY="-399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99E2DE7-01EC-4285-969A-DC4FF273A291}" type="presOf" srcId="{0E98C586-29C7-45F5-B7C6-181BD7BC0AEA}" destId="{0DD23236-D7F2-4853-9A0A-E187B52112D2}" srcOrd="0" destOrd="0" presId="urn:microsoft.com/office/officeart/2005/8/layout/rings+Icon"/>
    <dgm:cxn modelId="{BE0680BD-2195-4599-BEF7-DFC243BBC7C5}" srcId="{3C48A183-27CE-4772-A367-913CB2084279}" destId="{0E98C586-29C7-45F5-B7C6-181BD7BC0AEA}" srcOrd="0" destOrd="0" parTransId="{54FD85FB-AF48-43CD-B89B-45E5BF3A3105}" sibTransId="{72B9D625-3DD8-490E-B5BC-63CDC36CE042}"/>
    <dgm:cxn modelId="{C4B90464-4DB8-42C7-A64A-2CCBCC2E6CAF}" srcId="{3C48A183-27CE-4772-A367-913CB2084279}" destId="{CA068162-DA78-4ADE-963E-48CC05586FBC}" srcOrd="1" destOrd="0" parTransId="{04B15345-C4D2-46B2-A237-3018044D23EF}" sibTransId="{E4319BAA-7BB8-4ABF-948C-BC6185ED0B24}"/>
    <dgm:cxn modelId="{269B72DD-5798-4F8F-8F7B-0BC560E66D47}" type="presOf" srcId="{CA068162-DA78-4ADE-963E-48CC05586FBC}" destId="{541D55E2-F68C-45FB-80BB-084B167EC627}" srcOrd="0" destOrd="0" presId="urn:microsoft.com/office/officeart/2005/8/layout/rings+Icon"/>
    <dgm:cxn modelId="{734009C4-3640-47D2-8DEA-E4BA9D7F98D7}" type="presOf" srcId="{3C48A183-27CE-4772-A367-913CB2084279}" destId="{E1205AD2-AA85-4954-9A9C-989987F5F18B}" srcOrd="0" destOrd="0" presId="urn:microsoft.com/office/officeart/2005/8/layout/rings+Icon"/>
    <dgm:cxn modelId="{D6A8F026-8836-4B61-B5A5-DACCED14A99E}" srcId="{3C48A183-27CE-4772-A367-913CB2084279}" destId="{E1ECF979-7D6E-4F16-829F-B6E7705A3A8E}" srcOrd="2" destOrd="0" parTransId="{D6F21903-2A3F-42BC-A683-A01312A9BEB8}" sibTransId="{BB5EA32E-C19C-424C-A02D-A02283E97E9F}"/>
    <dgm:cxn modelId="{BCCE1937-4122-4D93-9D2E-34534DC23699}" type="presOf" srcId="{E1ECF979-7D6E-4F16-829F-B6E7705A3A8E}" destId="{A7E5E009-ACFA-45DE-8AE0-C390DF2023E8}" srcOrd="0" destOrd="0" presId="urn:microsoft.com/office/officeart/2005/8/layout/rings+Icon"/>
    <dgm:cxn modelId="{4C993EFB-6816-420D-AD98-AEF37F06CCF3}" type="presParOf" srcId="{E1205AD2-AA85-4954-9A9C-989987F5F18B}" destId="{0DD23236-D7F2-4853-9A0A-E187B52112D2}" srcOrd="0" destOrd="0" presId="urn:microsoft.com/office/officeart/2005/8/layout/rings+Icon"/>
    <dgm:cxn modelId="{B67559CE-A6E3-4733-8CDB-B1956DF85028}" type="presParOf" srcId="{E1205AD2-AA85-4954-9A9C-989987F5F18B}" destId="{541D55E2-F68C-45FB-80BB-084B167EC627}" srcOrd="1" destOrd="0" presId="urn:microsoft.com/office/officeart/2005/8/layout/rings+Icon"/>
    <dgm:cxn modelId="{DDEBE0B1-B16A-4103-8BDA-26C4861B22F4}" type="presParOf" srcId="{E1205AD2-AA85-4954-9A9C-989987F5F18B}" destId="{A7E5E009-ACFA-45DE-8AE0-C390DF2023E8}" srcOrd="2" destOrd="0" presId="urn:microsoft.com/office/officeart/2005/8/layout/rings+Icon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0DD23236-D7F2-4853-9A0A-E187B52112D2}">
      <dsp:nvSpPr>
        <dsp:cNvPr id="0" name=""/>
        <dsp:cNvSpPr/>
      </dsp:nvSpPr>
      <dsp:spPr>
        <a:xfrm>
          <a:off x="551578" y="7862"/>
          <a:ext cx="2879921" cy="2879879"/>
        </a:xfrm>
        <a:prstGeom prst="ellipse">
          <a:avLst/>
        </a:prstGeom>
        <a:solidFill>
          <a:srgbClr val="92D050">
            <a:alpha val="98000"/>
          </a:srgbClr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Dev </a:t>
          </a: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smtClean="0"/>
            <a:t>Team:</a:t>
          </a: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1" kern="1200" smtClean="0">
              <a:solidFill>
                <a:schemeClr val="tx1"/>
              </a:solidFill>
            </a:rPr>
            <a:t>Focus on delivery</a:t>
          </a:r>
          <a:endParaRPr lang="en-US" sz="3200" b="1" kern="1200" dirty="0">
            <a:solidFill>
              <a:schemeClr val="tx1"/>
            </a:solidFill>
          </a:endParaRPr>
        </a:p>
      </dsp:txBody>
      <dsp:txXfrm>
        <a:off x="551578" y="7862"/>
        <a:ext cx="2879921" cy="2879879"/>
      </dsp:txXfrm>
    </dsp:sp>
    <dsp:sp modelId="{541D55E2-F68C-45FB-80BB-084B167EC627}">
      <dsp:nvSpPr>
        <dsp:cNvPr id="0" name=""/>
        <dsp:cNvSpPr/>
      </dsp:nvSpPr>
      <dsp:spPr>
        <a:xfrm>
          <a:off x="1912827" y="1835216"/>
          <a:ext cx="2879921" cy="2879879"/>
        </a:xfrm>
        <a:prstGeom prst="ellipse">
          <a:avLst/>
        </a:prstGeom>
        <a:solidFill>
          <a:schemeClr val="tx2">
            <a:lumMod val="40000"/>
            <a:lumOff val="60000"/>
            <a:alpha val="50000"/>
          </a:schemeClr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b="1" kern="1200" dirty="0" smtClean="0"/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1" kern="1200" dirty="0" smtClean="0">
              <a:solidFill>
                <a:schemeClr val="tx1"/>
              </a:solidFill>
            </a:rPr>
            <a:t>Focus on Stability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b="1" kern="1200" dirty="0" smtClean="0">
            <a:solidFill>
              <a:srgbClr val="7030A0"/>
            </a:solidFill>
          </a:endParaRPr>
        </a:p>
      </dsp:txBody>
      <dsp:txXfrm>
        <a:off x="1912827" y="1835216"/>
        <a:ext cx="2879921" cy="2879879"/>
      </dsp:txXfrm>
    </dsp:sp>
    <dsp:sp modelId="{A7E5E009-ACFA-45DE-8AE0-C390DF2023E8}">
      <dsp:nvSpPr>
        <dsp:cNvPr id="0" name=""/>
        <dsp:cNvSpPr/>
      </dsp:nvSpPr>
      <dsp:spPr>
        <a:xfrm>
          <a:off x="2994209" y="0"/>
          <a:ext cx="2879921" cy="2879879"/>
        </a:xfrm>
        <a:prstGeom prst="ellipse">
          <a:avLst/>
        </a:prstGeom>
        <a:solidFill>
          <a:srgbClr val="00B0F0">
            <a:alpha val="80000"/>
          </a:srgbClr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:</a:t>
          </a: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b="1" kern="1200" dirty="0" smtClean="0"/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 dirty="0" smtClean="0"/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1" kern="1200" dirty="0" smtClean="0">
              <a:solidFill>
                <a:schemeClr val="tx1"/>
              </a:solidFill>
            </a:rPr>
            <a:t>Ever-changing demands</a:t>
          </a:r>
          <a:endParaRPr lang="en-US" sz="3200" b="1" kern="1200" dirty="0">
            <a:solidFill>
              <a:schemeClr val="tx1"/>
            </a:solidFill>
          </a:endParaRPr>
        </a:p>
      </dsp:txBody>
      <dsp:txXfrm>
        <a:off x="2994209" y="0"/>
        <a:ext cx="2879921" cy="28798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ings+Icon">
  <dgm:title val="Interconnected Rings"/>
  <dgm:desc val="Use to show overlapping or interconnected ideas or concepts. The first seven lines of Level 1 text correspond with a circle. Unused text does not appear, but remains available if you switch layouts.  "/>
  <dgm:catLst>
    <dgm:cat type="relationship" pri="32000"/>
    <dgm:cat type="officeonline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0"/>
        <dgm:pt modelId="20"/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/>
        <dgm:pt modelId="20"/>
        <dgm:pt modelId="30"/>
        <dgm:pt modelId="40"/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2" destOrd="0"/>
      </dgm:cxnLst>
      <dgm:bg/>
      <dgm:whole/>
    </dgm:dataModel>
  </dgm:clrData>
  <dgm:layoutNode name="Name0">
    <dgm:varLst>
      <dgm:chMax val="7"/>
      <dgm:dir/>
      <dgm:resizeHandles val="exact"/>
    </dgm:varLst>
    <dgm:choose name="Name1">
      <dgm:if name="Name2" axis="ch" ptType="node" func="cnt" op="lt" val="1">
        <dgm:alg type="composite"/>
        <dgm:shape xmlns:r="http://schemas.openxmlformats.org/officeDocument/2006/relationships" r:blip="">
          <dgm:adjLst/>
        </dgm:shape>
        <dgm:presOf/>
        <dgm:constrLst/>
        <dgm:ruleLst/>
      </dgm:if>
      <dgm:if name="Name3" axis="ch" ptType="node" func="cnt" op="equ" val="1">
        <dgm:alg type="composite">
          <dgm:param type="ar" val="1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/>
          <dgm:constr type="h" for="ch" forName="ellipse1" refType="h"/>
        </dgm:constrLst>
      </dgm:if>
      <dgm:if name="Name4" axis="ch" ptType="node" func="cnt" op="equ" val="2">
        <dgm:alg type="composite">
          <dgm:param type="ar" val="0.9086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6602"/>
          <dgm:constr type="h" for="ch" forName="ellipse1" refType="h" fact="0.5999"/>
          <dgm:constr type="l" for="ch" forName="ellipse2" refType="w" fact="0.3398"/>
          <dgm:constr type="t" for="ch" forName="ellipse2" refType="h" fact="0.4001"/>
          <dgm:constr type="w" for="ch" forName="ellipse2" refType="w" fact="0.6602"/>
          <dgm:constr type="h" for="ch" forName="ellipse2" refType="h" fact="0.5999"/>
        </dgm:constrLst>
      </dgm:if>
      <dgm:if name="Name5" axis="ch" ptType="node" func="cnt" op="equ" val="3">
        <dgm:alg type="composite">
          <dgm:param type="ar" val="1.2171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4929"/>
          <dgm:constr type="h" for="ch" forName="ellipse1" refType="h" fact="0.5999"/>
          <dgm:constr type="l" for="ch" forName="ellipse2" refType="w" fact="0.2537"/>
          <dgm:constr type="t" for="ch" forName="ellipse2" refType="h" fact="0.4001"/>
          <dgm:constr type="w" for="ch" forName="ellipse2" refType="w" fact="0.4929"/>
          <dgm:constr type="h" for="ch" forName="ellipse2" refType="h" fact="0.5999"/>
          <dgm:constr type="l" for="ch" forName="ellipse3" refType="w" fact="0.5071"/>
          <dgm:constr type="t" for="ch" forName="ellipse3" refType="h" fact="0"/>
          <dgm:constr type="w" for="ch" forName="ellipse3" refType="w" fact="0.4929"/>
          <dgm:constr type="h" for="ch" forName="ellipse3" refType="h" fact="0.5999"/>
        </dgm:constrLst>
      </dgm:if>
      <dgm:if name="Name6" axis="ch" ptType="node" func="cnt" op="equ" val="4">
        <dgm:alg type="composite">
          <dgm:param type="ar" val="1.5255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3932"/>
          <dgm:constr type="h" for="ch" forName="ellipse1" refType="h" fact="0.5999"/>
          <dgm:constr type="l" for="ch" forName="ellipse2" refType="w" fact="0.2023"/>
          <dgm:constr type="t" for="ch" forName="ellipse2" refType="h" fact="0.4001"/>
          <dgm:constr type="w" for="ch" forName="ellipse2" refType="w" fact="0.3932"/>
          <dgm:constr type="h" for="ch" forName="ellipse2" refType="h" fact="0.5999"/>
          <dgm:constr type="l" for="ch" forName="ellipse3" refType="w" fact="0.4045"/>
          <dgm:constr type="t" for="ch" forName="ellipse3" refType="h" fact="0"/>
          <dgm:constr type="w" for="ch" forName="ellipse3" refType="w" fact="0.3932"/>
          <dgm:constr type="h" for="ch" forName="ellipse3" refType="h" fact="0.5999"/>
          <dgm:constr type="l" for="ch" forName="ellipse4" refType="w" fact="0.6068"/>
          <dgm:constr type="t" for="ch" forName="ellipse4" refType="h" fact="0.4001"/>
          <dgm:constr type="w" for="ch" forName="ellipse4" refType="w" fact="0.3932"/>
          <dgm:constr type="h" for="ch" forName="ellipse4" refType="h" fact="0.5999"/>
        </dgm:constrLst>
      </dgm:if>
      <dgm:if name="Name7" axis="ch" ptType="node" func="cnt" op="equ" val="5">
        <dgm:alg type="composite">
          <dgm:param type="ar" val="1.834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3271"/>
          <dgm:constr type="h" for="ch" forName="ellipse1" refType="h" fact="0.5999"/>
          <dgm:constr type="l" for="ch" forName="ellipse2" refType="w" fact="0.1682"/>
          <dgm:constr type="t" for="ch" forName="ellipse2" refType="h" fact="0.4001"/>
          <dgm:constr type="w" for="ch" forName="ellipse2" refType="w" fact="0.3271"/>
          <dgm:constr type="h" for="ch" forName="ellipse2" refType="h" fact="0.5999"/>
          <dgm:constr type="l" for="ch" forName="ellipse3" refType="w" fact="0.3365"/>
          <dgm:constr type="t" for="ch" forName="ellipse3" refType="h" fact="0"/>
          <dgm:constr type="w" for="ch" forName="ellipse3" refType="w" fact="0.3271"/>
          <dgm:constr type="h" for="ch" forName="ellipse3" refType="h" fact="0.5999"/>
          <dgm:constr type="l" for="ch" forName="ellipse4" refType="w" fact="0.5047"/>
          <dgm:constr type="t" for="ch" forName="ellipse4" refType="h" fact="0.4001"/>
          <dgm:constr type="w" for="ch" forName="ellipse4" refType="w" fact="0.3271"/>
          <dgm:constr type="h" for="ch" forName="ellipse4" refType="h" fact="0.5999"/>
          <dgm:constr type="l" for="ch" forName="ellipse5" refType="w" fact="0.6729"/>
          <dgm:constr type="t" for="ch" forName="ellipse5" refType="h" fact="0"/>
          <dgm:constr type="w" for="ch" forName="ellipse5" refType="w" fact="0.3271"/>
          <dgm:constr type="h" for="ch" forName="ellipse5" refType="h" fact="0.5999"/>
        </dgm:constrLst>
      </dgm:if>
      <dgm:if name="Name8" axis="ch" ptType="node" func="cnt" op="equ" val="6">
        <dgm:alg type="composite">
          <dgm:param type="ar" val="2.1873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278"/>
          <dgm:constr type="h" for="ch" forName="ellipse1" refType="h" fact="0.6081"/>
          <dgm:constr type="l" for="ch" forName="ellipse2" refType="w" fact="0.1444"/>
          <dgm:constr type="t" for="ch" forName="ellipse2" refType="h" fact="0.3919"/>
          <dgm:constr type="w" for="ch" forName="ellipse2" refType="w" fact="0.278"/>
          <dgm:constr type="h" for="ch" forName="ellipse2" refType="h" fact="0.6081"/>
          <dgm:constr type="l" for="ch" forName="ellipse3" refType="w" fact="0.2888"/>
          <dgm:constr type="t" for="ch" forName="ellipse3" refType="h" fact="0"/>
          <dgm:constr type="w" for="ch" forName="ellipse3" refType="w" fact="0.278"/>
          <dgm:constr type="h" for="ch" forName="ellipse3" refType="h" fact="0.6081"/>
          <dgm:constr type="l" for="ch" forName="ellipse4" refType="w" fact="0.4332"/>
          <dgm:constr type="t" for="ch" forName="ellipse4" refType="h" fact="0.3919"/>
          <dgm:constr type="w" for="ch" forName="ellipse4" refType="w" fact="0.278"/>
          <dgm:constr type="h" for="ch" forName="ellipse4" refType="h" fact="0.6081"/>
          <dgm:constr type="l" for="ch" forName="ellipse5" refType="w" fact="0.5776"/>
          <dgm:constr type="t" for="ch" forName="ellipse5" refType="h" fact="0"/>
          <dgm:constr type="w" for="ch" forName="ellipse5" refType="w" fact="0.278"/>
          <dgm:constr type="h" for="ch" forName="ellipse5" refType="h" fact="0.6081"/>
          <dgm:constr type="l" for="ch" forName="ellipse6" refType="w" fact="0.722"/>
          <dgm:constr type="t" for="ch" forName="ellipse6" refType="h" fact="0.3919"/>
          <dgm:constr type="w" for="ch" forName="ellipse6" refType="w" fact="0.278"/>
          <dgm:constr type="h" for="ch" forName="ellipse6" refType="h" fact="0.6081"/>
        </dgm:constrLst>
      </dgm:if>
      <dgm:else name="Name9">
        <dgm:alg type="composite">
          <dgm:param type="ar" val="2.3466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2455"/>
          <dgm:constr type="h" for="ch" forName="ellipse1" refType="h" fact="0.5761"/>
          <dgm:constr type="l" for="ch" forName="ellipse2" refType="w" fact="0.1257"/>
          <dgm:constr type="t" for="ch" forName="ellipse2" refType="h" fact="0.4239"/>
          <dgm:constr type="w" for="ch" forName="ellipse2" refType="w" fact="0.2455"/>
          <dgm:constr type="h" for="ch" forName="ellipse2" refType="h" fact="0.5761"/>
          <dgm:constr type="l" for="ch" forName="ellipse3" refType="w" fact="0.2515"/>
          <dgm:constr type="t" for="ch" forName="ellipse3" refType="h" fact="0"/>
          <dgm:constr type="w" for="ch" forName="ellipse3" refType="w" fact="0.2455"/>
          <dgm:constr type="h" for="ch" forName="ellipse3" refType="h" fact="0.5761"/>
          <dgm:constr type="l" for="ch" forName="ellipse4" refType="w" fact="0.3772"/>
          <dgm:constr type="t" for="ch" forName="ellipse4" refType="h" fact="0.4239"/>
          <dgm:constr type="w" for="ch" forName="ellipse4" refType="w" fact="0.2455"/>
          <dgm:constr type="h" for="ch" forName="ellipse4" refType="h" fact="0.5761"/>
          <dgm:constr type="l" for="ch" forName="ellipse5" refType="w" fact="0.503"/>
          <dgm:constr type="t" for="ch" forName="ellipse5" refType="h" fact="0"/>
          <dgm:constr type="w" for="ch" forName="ellipse5" refType="w" fact="0.2455"/>
          <dgm:constr type="h" for="ch" forName="ellipse5" refType="h" fact="0.5761"/>
          <dgm:constr type="l" for="ch" forName="ellipse6" refType="w" fact="0.6287"/>
          <dgm:constr type="t" for="ch" forName="ellipse6" refType="h" fact="0.4239"/>
          <dgm:constr type="w" for="ch" forName="ellipse6" refType="w" fact="0.2455"/>
          <dgm:constr type="h" for="ch" forName="ellipse6" refType="h" fact="0.5761"/>
          <dgm:constr type="l" for="ch" forName="ellipse7" refType="w" fact="0.7545"/>
          <dgm:constr type="t" for="ch" forName="ellipse7" refType="h" fact="0"/>
          <dgm:constr type="w" for="ch" forName="ellipse7" refType="w" fact="0.2455"/>
          <dgm:constr type="h" for="ch" forName="ellipse7" refType="h" fact="0.5761"/>
        </dgm:constrLst>
      </dgm:else>
    </dgm:choose>
    <dgm:choose name="Name10">
      <dgm:if name="Name11" axis="ch" ptType="node" func="cnt" op="gte" val="1">
        <dgm:layoutNode name="ellipse1" styleLbl="vennNode1">
          <dgm:varLst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choose name="Name12">
            <dgm:if name="Name13" func="var" arg="dir" op="equ" val="norm">
              <dgm:presOf axis="ch desOrSelf" ptType="node node" st="1 1" cnt="1 0"/>
            </dgm:if>
            <dgm:else name="Name14">
              <dgm:choose name="Name15">
                <dgm:if name="Name16" axis="ch" ptType="node" func="cnt" op="equ" val="1">
                  <dgm:presOf axis="ch desOrSelf" ptType="node node" st="1 1" cnt="1 0"/>
                </dgm:if>
                <dgm:if name="Name17" axis="ch" ptType="node" func="cnt" op="equ" val="2">
                  <dgm:presOf axis="ch desOrSelf" ptType="node node" st="2 1" cnt="1 0"/>
                </dgm:if>
                <dgm:if name="Name18" axis="ch" ptType="node" func="cnt" op="equ" val="3">
                  <dgm:presOf axis="ch desOrSelf" ptType="node node" st="3 1" cnt="1 0"/>
                </dgm:if>
                <dgm:if name="Name19" axis="ch" ptType="node" func="cnt" op="equ" val="4">
                  <dgm:presOf axis="ch desOrSelf" ptType="node node" st="4 1" cnt="1 0"/>
                </dgm:if>
                <dgm:if name="Name20" axis="ch" ptType="node" func="cnt" op="equ" val="5">
                  <dgm:presOf axis="ch desOrSelf" ptType="node node" st="5 1" cnt="1 0"/>
                </dgm:if>
                <dgm:if name="Name21" axis="ch" ptType="node" func="cnt" op="equ" val="6">
                  <dgm:presOf axis="ch desOrSelf" ptType="node node" st="6 1" cnt="1 0"/>
                </dgm:if>
                <dgm:if name="Name22" axis="ch" ptType="node" func="cnt" op="gte" val="7">
                  <dgm:presOf axis="ch desOrSelf" ptType="node node" st="7 1" cnt="1 0"/>
                </dgm:if>
                <dgm:else name="Name2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24"/>
    </dgm:choose>
    <dgm:choose name="Name25">
      <dgm:if name="Name26" axis="ch" ptType="node" func="cnt" op="gte" val="2">
        <dgm:layoutNode name="ellipse2" styleLbl="vennNode1">
          <dgm:varLst>
            <dgm:bulletEnabled val="1"/>
          </dgm:varLst>
          <dgm:alg type="tx"/>
          <dgm:choose name="Name27">
            <dgm:if name="Name2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2 1" cnt="1 0"/>
            </dgm:if>
            <dgm:else name="Name29">
              <dgm:shape xmlns:r="http://schemas.openxmlformats.org/officeDocument/2006/relationships" type="ellipse" r:blip="" zOrderOff="-2">
                <dgm:adjLst/>
              </dgm:shape>
              <dgm:choose name="Name30">
                <dgm:if name="Name31" axis="ch" ptType="node" func="cnt" op="equ" val="2">
                  <dgm:presOf axis="ch desOrSelf" ptType="node node" st="1 1" cnt="1 0"/>
                </dgm:if>
                <dgm:if name="Name32" axis="ch" ptType="node" func="cnt" op="equ" val="3">
                  <dgm:presOf axis="ch desOrSelf" ptType="node node" st="2 1" cnt="1 0"/>
                </dgm:if>
                <dgm:if name="Name33" axis="ch" ptType="node" func="cnt" op="equ" val="4">
                  <dgm:presOf axis="ch desOrSelf" ptType="node node" st="3 1" cnt="1 0"/>
                </dgm:if>
                <dgm:if name="Name34" axis="ch" ptType="node" func="cnt" op="equ" val="5">
                  <dgm:presOf axis="ch desOrSelf" ptType="node node" st="4 1" cnt="1 0"/>
                </dgm:if>
                <dgm:if name="Name35" axis="ch" ptType="node" func="cnt" op="equ" val="6">
                  <dgm:presOf axis="ch desOrSelf" ptType="node node" st="5 1" cnt="1 0"/>
                </dgm:if>
                <dgm:if name="Name36" axis="ch" ptType="node" func="cnt" op="gte" val="7">
                  <dgm:presOf axis="ch desOrSelf" ptType="node node" st="6 1" cnt="1 0"/>
                </dgm:if>
                <dgm:else name="Name37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  <dgm:choose name="Name39">
      <dgm:if name="Name40" axis="ch" ptType="node" func="cnt" op="gte" val="3">
        <dgm:layoutNode name="ellipse3" styleLbl="vennNode1">
          <dgm:varLst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choose name="Name41">
            <dgm:if name="Name42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3 1" cnt="1 0"/>
            </dgm:if>
            <dgm:else name="Name43">
              <dgm:shape xmlns:r="http://schemas.openxmlformats.org/officeDocument/2006/relationships" type="ellipse" r:blip="" zOrderOff="-4">
                <dgm:adjLst/>
              </dgm:shape>
              <dgm:choose name="Name44">
                <dgm:if name="Name45" axis="ch" ptType="node" func="cnt" op="equ" val="3">
                  <dgm:presOf axis="ch desOrSelf" ptType="node node" st="1 1" cnt="1 0"/>
                </dgm:if>
                <dgm:if name="Name46" axis="ch" ptType="node" func="cnt" op="equ" val="4">
                  <dgm:presOf axis="ch desOrSelf" ptType="node node" st="2 1" cnt="1 0"/>
                </dgm:if>
                <dgm:if name="Name47" axis="ch" ptType="node" func="cnt" op="equ" val="5">
                  <dgm:presOf axis="ch desOrSelf" ptType="node node" st="3 1" cnt="1 0"/>
                </dgm:if>
                <dgm:if name="Name48" axis="ch" ptType="node" func="cnt" op="equ" val="6">
                  <dgm:presOf axis="ch desOrSelf" ptType="node node" st="4 1" cnt="1 0"/>
                </dgm:if>
                <dgm:if name="Name49" axis="ch" ptType="node" func="cnt" op="gte" val="7">
                  <dgm:presOf axis="ch desOrSelf" ptType="node node" st="5 1" cnt="1 0"/>
                </dgm:if>
                <dgm:else name="Name50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1"/>
    </dgm:choose>
    <dgm:choose name="Name52">
      <dgm:if name="Name53" axis="ch" ptType="node" func="cnt" op="gte" val="4">
        <dgm:layoutNode name="ellipse4" styleLbl="vennNode1">
          <dgm:varLst>
            <dgm:bulletEnabled val="1"/>
          </dgm:varLst>
          <dgm:alg type="tx"/>
          <dgm:choose name="Name54">
            <dgm:if name="Name55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4 1" cnt="1 0"/>
            </dgm:if>
            <dgm:else name="Name56">
              <dgm:shape xmlns:r="http://schemas.openxmlformats.org/officeDocument/2006/relationships" type="ellipse" r:blip="" zOrderOff="-6">
                <dgm:adjLst/>
              </dgm:shape>
              <dgm:choose name="Name57">
                <dgm:if name="Name58" axis="ch" ptType="node" func="cnt" op="equ" val="4">
                  <dgm:presOf axis="ch desOrSelf" ptType="node node" st="1 1" cnt="1 0"/>
                </dgm:if>
                <dgm:if name="Name59" axis="ch" ptType="node" func="cnt" op="equ" val="5">
                  <dgm:presOf axis="ch desOrSelf" ptType="node node" st="2 1" cnt="1 0"/>
                </dgm:if>
                <dgm:if name="Name60" axis="ch" ptType="node" func="cnt" op="equ" val="6">
                  <dgm:presOf axis="ch desOrSelf" ptType="node node" st="3 1" cnt="1 0"/>
                </dgm:if>
                <dgm:if name="Name61" axis="ch" ptType="node" func="cnt" op="gte" val="7">
                  <dgm:presOf axis="ch desOrSelf" ptType="node node" st="4 1" cnt="1 0"/>
                </dgm:if>
                <dgm:else name="Name62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63"/>
    </dgm:choose>
    <dgm:choose name="Name64">
      <dgm:if name="Name65" axis="ch" ptType="node" func="cnt" op="gte" val="5">
        <dgm:layoutNode name="ellipse5" styleLbl="vennNode1">
          <dgm:varLst>
            <dgm:bulletEnabled val="1"/>
          </dgm:varLst>
          <dgm:alg type="tx"/>
          <dgm:choose name="Name66">
            <dgm:if name="Name67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5 1" cnt="1 0"/>
            </dgm:if>
            <dgm:else name="Name68">
              <dgm:shape xmlns:r="http://schemas.openxmlformats.org/officeDocument/2006/relationships" type="ellipse" r:blip="" zOrderOff="-8">
                <dgm:adjLst/>
              </dgm:shape>
              <dgm:choose name="Name69">
                <dgm:if name="Name70" axis="ch" ptType="node" func="cnt" op="equ" val="5">
                  <dgm:presOf axis="ch desOrSelf" ptType="node node" st="1 1" cnt="1 0"/>
                </dgm:if>
                <dgm:if name="Name71" axis="ch" ptType="node" func="cnt" op="equ" val="6">
                  <dgm:presOf axis="ch desOrSelf" ptType="node node" st="2 1" cnt="1 0"/>
                </dgm:if>
                <dgm:if name="Name72" axis="ch" ptType="node" func="cnt" op="gte" val="7">
                  <dgm:presOf axis="ch desOrSelf" ptType="node node" st="3 1" cnt="1 0"/>
                </dgm:if>
                <dgm:else name="Name7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74"/>
    </dgm:choose>
    <dgm:choose name="Name75">
      <dgm:if name="Name76" axis="ch" ptType="node" func="cnt" op="gte" val="6">
        <dgm:layoutNode name="ellipse6" styleLbl="vennNode1">
          <dgm:varLst>
            <dgm:bulletEnabled val="1"/>
          </dgm:varLst>
          <dgm:alg type="tx"/>
          <dgm:choose name="Name77">
            <dgm:if name="Name7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6 1" cnt="1 0"/>
            </dgm:if>
            <dgm:else name="Name79">
              <dgm:shape xmlns:r="http://schemas.openxmlformats.org/officeDocument/2006/relationships" type="ellipse" r:blip="" zOrderOff="-10">
                <dgm:adjLst/>
              </dgm:shape>
              <dgm:choose name="Name80">
                <dgm:if name="Name81" axis="ch" ptType="node" func="cnt" op="equ" val="6">
                  <dgm:presOf axis="ch desOrSelf" ptType="node node" st="1 1" cnt="1 0"/>
                </dgm:if>
                <dgm:if name="Name82" axis="ch" ptType="node" func="cnt" op="gte" val="7">
                  <dgm:presOf axis="ch desOrSelf" ptType="node node" st="2 1" cnt="1 0"/>
                </dgm:if>
                <dgm:else name="Name8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84"/>
    </dgm:choose>
    <dgm:choose name="Name85">
      <dgm:if name="Name86" axis="ch" ptType="node" func="cnt" op="gte" val="7">
        <dgm:layoutNode name="ellipse7" styleLbl="vennNode1">
          <dgm:varLst>
            <dgm:bulletEnabled val="1"/>
          </dgm:varLst>
          <dgm:alg type="tx"/>
          <dgm:choose name="Name87">
            <dgm:if name="Name8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7 1" cnt="1 0"/>
            </dgm:if>
            <dgm:else name="Name89">
              <dgm:shape xmlns:r="http://schemas.openxmlformats.org/officeDocument/2006/relationships" type="ellipse" r:blip="" zOrderOff="-12">
                <dgm:adjLst/>
              </dgm:shape>
              <dgm:presOf axis="ch desOrSelf" ptType="node node" st="1 1" cnt="1 0"/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9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58535C-2646-4023-8358-D5E3A3903E34}" type="datetimeFigureOut">
              <a:rPr lang="en-US" smtClean="0"/>
              <a:pPr/>
              <a:t>11/28/2016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FF9E21-0084-447A-807D-EA65922E40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7540559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422305-F57C-458F-8FA3-E27839FB7307}" type="datetimeFigureOut">
              <a:rPr lang="en-US" smtClean="0"/>
              <a:pPr/>
              <a:t>11/28/2016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3F7E1C-70CA-4303-88FB-816A14DE304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0969013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4FA465-966F-4CC8-966E-B3AEA7D085B1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9968572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F7E1C-70CA-4303-88FB-816A14DE3042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8925260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lvl="4"/>
            <a:endParaRPr lang="en-US" altLang="en-US" dirty="0">
              <a:latin typeface="Arial" pitchFamily="34" charset="0"/>
            </a:endParaRPr>
          </a:p>
        </p:txBody>
      </p:sp>
      <p:sp>
        <p:nvSpPr>
          <p:cNvPr id="6451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730F75F2-BF57-4A22-9F07-CD35B265DC2E}" type="slidenum">
              <a:rPr lang="en-US" altLang="en-US" sz="1200" smtClean="0"/>
              <a:pPr/>
              <a:t>12</a:t>
            </a:fld>
            <a:endParaRPr lang="en-US" altLang="en-US" sz="1200" dirty="0"/>
          </a:p>
        </p:txBody>
      </p:sp>
    </p:spTree>
    <p:extLst>
      <p:ext uri="{BB962C8B-B14F-4D97-AF65-F5344CB8AC3E}">
        <p14:creationId xmlns="" xmlns:p14="http://schemas.microsoft.com/office/powerpoint/2010/main" val="5113925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656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dirty="0">
              <a:latin typeface="Arial" pitchFamily="34" charset="0"/>
            </a:endParaRPr>
          </a:p>
        </p:txBody>
      </p:sp>
      <p:sp>
        <p:nvSpPr>
          <p:cNvPr id="665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9CDE7D30-61C4-448B-AC19-532A51D03261}" type="slidenum">
              <a:rPr lang="en-US" altLang="en-US" sz="1200" smtClean="0"/>
              <a:pPr/>
              <a:t>13</a:t>
            </a:fld>
            <a:endParaRPr lang="en-US" altLang="en-US" sz="1200" dirty="0"/>
          </a:p>
        </p:txBody>
      </p:sp>
    </p:spTree>
    <p:extLst>
      <p:ext uri="{BB962C8B-B14F-4D97-AF65-F5344CB8AC3E}">
        <p14:creationId xmlns="" xmlns:p14="http://schemas.microsoft.com/office/powerpoint/2010/main" val="7455703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758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Arial" pitchFamily="34" charset="0"/>
            </a:endParaRPr>
          </a:p>
        </p:txBody>
      </p:sp>
      <p:sp>
        <p:nvSpPr>
          <p:cNvPr id="6758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6BBA70DE-ED78-44F2-A716-0AAD41689C55}" type="slidenum">
              <a:rPr lang="en-US" altLang="en-US" sz="1200" smtClean="0"/>
              <a:pPr/>
              <a:t>14</a:t>
            </a:fld>
            <a:endParaRPr lang="en-US" altLang="en-US" sz="1200" dirty="0"/>
          </a:p>
        </p:txBody>
      </p:sp>
    </p:spTree>
    <p:extLst>
      <p:ext uri="{BB962C8B-B14F-4D97-AF65-F5344CB8AC3E}">
        <p14:creationId xmlns="" xmlns:p14="http://schemas.microsoft.com/office/powerpoint/2010/main" val="2342964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861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Arial" pitchFamily="34" charset="0"/>
            </a:endParaRPr>
          </a:p>
        </p:txBody>
      </p:sp>
      <p:sp>
        <p:nvSpPr>
          <p:cNvPr id="6861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BB01F0D2-8E88-4C2B-AAD1-6789FCF907E2}" type="slidenum">
              <a:rPr lang="en-US" altLang="en-US" sz="1200" smtClean="0"/>
              <a:pPr/>
              <a:t>15</a:t>
            </a:fld>
            <a:endParaRPr lang="en-US" altLang="en-US" sz="1200"/>
          </a:p>
        </p:txBody>
      </p:sp>
    </p:spTree>
    <p:extLst>
      <p:ext uri="{BB962C8B-B14F-4D97-AF65-F5344CB8AC3E}">
        <p14:creationId xmlns="" xmlns:p14="http://schemas.microsoft.com/office/powerpoint/2010/main" val="14823219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963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Arial" pitchFamily="34" charset="0"/>
            </a:endParaRPr>
          </a:p>
        </p:txBody>
      </p:sp>
      <p:sp>
        <p:nvSpPr>
          <p:cNvPr id="6963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3918A5C9-F07A-4490-BDD4-53F0D8F2990E}" type="slidenum">
              <a:rPr lang="en-US" altLang="en-US" sz="1200" smtClean="0"/>
              <a:pPr/>
              <a:t>16</a:t>
            </a:fld>
            <a:endParaRPr lang="en-US" altLang="en-US" sz="1200"/>
          </a:p>
        </p:txBody>
      </p:sp>
    </p:spTree>
    <p:extLst>
      <p:ext uri="{BB962C8B-B14F-4D97-AF65-F5344CB8AC3E}">
        <p14:creationId xmlns="" xmlns:p14="http://schemas.microsoft.com/office/powerpoint/2010/main" val="4272920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  <p:sp>
        <p:nvSpPr>
          <p:cNvPr id="706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61F616E6-6DED-405A-A877-FE609B1B7DD2}" type="slidenum">
              <a:rPr lang="en-US" altLang="en-US" sz="1200" smtClean="0"/>
              <a:pPr/>
              <a:t>17</a:t>
            </a:fld>
            <a:endParaRPr lang="en-US" altLang="en-US" sz="1200"/>
          </a:p>
        </p:txBody>
      </p:sp>
    </p:spTree>
    <p:extLst>
      <p:ext uri="{BB962C8B-B14F-4D97-AF65-F5344CB8AC3E}">
        <p14:creationId xmlns="" xmlns:p14="http://schemas.microsoft.com/office/powerpoint/2010/main" val="3118494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963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Arial" pitchFamily="34" charset="0"/>
            </a:endParaRPr>
          </a:p>
        </p:txBody>
      </p:sp>
      <p:sp>
        <p:nvSpPr>
          <p:cNvPr id="6963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3918A5C9-F07A-4490-BDD4-53F0D8F2990E}" type="slidenum">
              <a:rPr lang="en-US" altLang="en-US" sz="1200" smtClean="0"/>
              <a:pPr/>
              <a:t>18</a:t>
            </a:fld>
            <a:endParaRPr lang="en-US" altLang="en-US" sz="1200"/>
          </a:p>
        </p:txBody>
      </p:sp>
    </p:spTree>
    <p:extLst>
      <p:ext uri="{BB962C8B-B14F-4D97-AF65-F5344CB8AC3E}">
        <p14:creationId xmlns="" xmlns:p14="http://schemas.microsoft.com/office/powerpoint/2010/main" val="13935906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Arial" pitchFamily="34" charset="0"/>
            </a:endParaRPr>
          </a:p>
          <a:p>
            <a:endParaRPr lang="en-US" altLang="en-US" dirty="0">
              <a:latin typeface="Arial" pitchFamily="34" charset="0"/>
            </a:endParaRPr>
          </a:p>
          <a:p>
            <a:endParaRPr lang="en-US" altLang="en-US" dirty="0">
              <a:latin typeface="Arial" pitchFamily="34" charset="0"/>
            </a:endParaRPr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5B554EE5-2655-4E8E-B40F-9EE8DC50FA43}" type="slidenum">
              <a:rPr lang="en-US" altLang="en-US" sz="1200" smtClean="0"/>
              <a:pPr/>
              <a:t>19</a:t>
            </a:fld>
            <a:endParaRPr lang="en-US" altLang="en-US" sz="1200"/>
          </a:p>
        </p:txBody>
      </p:sp>
    </p:spTree>
    <p:extLst>
      <p:ext uri="{BB962C8B-B14F-4D97-AF65-F5344CB8AC3E}">
        <p14:creationId xmlns="" xmlns:p14="http://schemas.microsoft.com/office/powerpoint/2010/main" val="32054912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Arial" pitchFamily="34" charset="0"/>
            </a:endParaRPr>
          </a:p>
          <a:p>
            <a:endParaRPr lang="en-US" altLang="en-US" dirty="0">
              <a:latin typeface="Arial" pitchFamily="34" charset="0"/>
            </a:endParaRPr>
          </a:p>
          <a:p>
            <a:endParaRPr lang="en-US" altLang="en-US" dirty="0">
              <a:latin typeface="Arial" pitchFamily="34" charset="0"/>
            </a:endParaRPr>
          </a:p>
          <a:p>
            <a:endParaRPr lang="en-US" altLang="en-US" dirty="0">
              <a:latin typeface="Arial" pitchFamily="34" charset="0"/>
            </a:endParaRPr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5B554EE5-2655-4E8E-B40F-9EE8DC50FA43}" type="slidenum">
              <a:rPr lang="en-US" altLang="en-US" sz="1200" smtClean="0"/>
              <a:pPr/>
              <a:t>20</a:t>
            </a:fld>
            <a:endParaRPr lang="en-US" altLang="en-US" sz="1200"/>
          </a:p>
        </p:txBody>
      </p:sp>
    </p:spTree>
    <p:extLst>
      <p:ext uri="{BB962C8B-B14F-4D97-AF65-F5344CB8AC3E}">
        <p14:creationId xmlns="" xmlns:p14="http://schemas.microsoft.com/office/powerpoint/2010/main" val="3517084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4FA465-966F-4CC8-966E-B3AEA7D085B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049452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F7E1C-70CA-4303-88FB-816A14DE3042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2546026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latin typeface="Arial" pitchFamily="34" charset="0"/>
              </a:rPr>
              <a:t>DevOps movement came a long way since</a:t>
            </a:r>
            <a:r>
              <a:rPr lang="en-US" altLang="en-US" baseline="0" dirty="0">
                <a:latin typeface="Arial" pitchFamily="34" charset="0"/>
              </a:rPr>
              <a:t> 2009.</a:t>
            </a:r>
            <a:endParaRPr lang="en-US" altLang="en-US" dirty="0">
              <a:latin typeface="Arial" pitchFamily="34" charset="0"/>
            </a:endParaRPr>
          </a:p>
          <a:p>
            <a:r>
              <a:rPr lang="en-US" altLang="en-US" dirty="0">
                <a:latin typeface="Arial" pitchFamily="34" charset="0"/>
              </a:rPr>
              <a:t>2009 – 10 deploys per day at Flickr</a:t>
            </a:r>
          </a:p>
          <a:p>
            <a:r>
              <a:rPr lang="en-US" altLang="en-US" dirty="0">
                <a:latin typeface="Arial" pitchFamily="34" charset="0"/>
              </a:rPr>
              <a:t>2011 – 11.6 sec </a:t>
            </a:r>
            <a:r>
              <a:rPr lang="en-US" altLang="en-US" dirty="0">
                <a:latin typeface="Arial" pitchFamily="34" charset="0"/>
                <a:sym typeface="Wingdings" pitchFamily="2" charset="2"/>
              </a:rPr>
              <a:t> over 7 K deployments per day</a:t>
            </a:r>
          </a:p>
          <a:p>
            <a:r>
              <a:rPr lang="en-US" altLang="en-US" dirty="0" smtClean="0">
                <a:latin typeface="Arial" pitchFamily="34" charset="0"/>
                <a:sym typeface="Wingdings" pitchFamily="2" charset="2"/>
              </a:rPr>
              <a:t>2016 </a:t>
            </a:r>
            <a:r>
              <a:rPr lang="en-US" altLang="en-US" dirty="0">
                <a:latin typeface="Arial" pitchFamily="34" charset="0"/>
                <a:sym typeface="Wingdings" pitchFamily="2" charset="2"/>
              </a:rPr>
              <a:t>– Information from DevOps Enterprise summit. – all these companies are implementing </a:t>
            </a:r>
            <a:r>
              <a:rPr lang="en-US" altLang="en-US" dirty="0" err="1">
                <a:latin typeface="Arial" pitchFamily="34" charset="0"/>
                <a:sym typeface="Wingdings" pitchFamily="2" charset="2"/>
              </a:rPr>
              <a:t>Devops</a:t>
            </a:r>
            <a:r>
              <a:rPr lang="en-US" altLang="en-US" dirty="0">
                <a:latin typeface="Arial" pitchFamily="34" charset="0"/>
                <a:sym typeface="Wingdings" pitchFamily="2" charset="2"/>
              </a:rPr>
              <a:t> practices now and accelerating their delivery of services.</a:t>
            </a:r>
          </a:p>
          <a:p>
            <a:endParaRPr lang="en-US" altLang="en-US" dirty="0">
              <a:latin typeface="Arial" pitchFamily="34" charset="0"/>
              <a:sym typeface="Wingdings" pitchFamily="2" charset="2"/>
            </a:endParaRPr>
          </a:p>
          <a:p>
            <a:r>
              <a:rPr lang="en-US" altLang="en-US" dirty="0">
                <a:latin typeface="Arial" pitchFamily="34" charset="0"/>
                <a:sym typeface="Wingdings" pitchFamily="2" charset="2"/>
              </a:rPr>
              <a:t>And if the Department of Homeland Security can do it, so can you!</a:t>
            </a:r>
            <a:br>
              <a:rPr lang="en-US" altLang="en-US" dirty="0">
                <a:latin typeface="Arial" pitchFamily="34" charset="0"/>
                <a:sym typeface="Wingdings" pitchFamily="2" charset="2"/>
              </a:rPr>
            </a:br>
            <a:endParaRPr lang="en-US" altLang="en-US" dirty="0">
              <a:latin typeface="Arial" pitchFamily="34" charset="0"/>
              <a:sym typeface="Wingdings" pitchFamily="2" charset="2"/>
            </a:endParaRPr>
          </a:p>
          <a:p>
            <a:r>
              <a:rPr lang="en-US" altLang="en-US" dirty="0">
                <a:latin typeface="Arial" pitchFamily="34" charset="0"/>
                <a:sym typeface="Wingdings" pitchFamily="2" charset="2"/>
              </a:rPr>
              <a:t>Let’s get some experience with DevOps transformation</a:t>
            </a:r>
            <a:r>
              <a:rPr lang="en-US" altLang="en-US" baseline="0" dirty="0">
                <a:latin typeface="Arial" pitchFamily="34" charset="0"/>
                <a:sym typeface="Wingdings" pitchFamily="2" charset="2"/>
              </a:rPr>
              <a:t> by playing a close-to real life DevOps transformation RPG</a:t>
            </a:r>
            <a:endParaRPr lang="en-US" altLang="en-US" dirty="0">
              <a:latin typeface="Arial" pitchFamily="34" charset="0"/>
              <a:sym typeface="Wingdings" pitchFamily="2" charset="2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F7E1C-70CA-4303-88FB-816A14DE3042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9118785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F7E1C-70CA-4303-88FB-816A14DE3042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6532445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Start with visualizing your flow. Get a better understanding of how a value delivering </a:t>
            </a:r>
            <a:r>
              <a:rPr lang="en-US" b="1" dirty="0"/>
              <a:t>planned</a:t>
            </a:r>
            <a:r>
              <a:rPr lang="en-US" b="1" baseline="0" dirty="0"/>
              <a:t> work </a:t>
            </a:r>
            <a:r>
              <a:rPr lang="en-US" baseline="0" dirty="0"/>
              <a:t>moves through your organization. Learn to optimize that. </a:t>
            </a:r>
          </a:p>
          <a:p>
            <a:pPr>
              <a:defRPr/>
            </a:pPr>
            <a:r>
              <a:rPr lang="en-US" baseline="0" dirty="0"/>
              <a:t>Understand where </a:t>
            </a:r>
            <a:r>
              <a:rPr lang="en-US" b="1" baseline="0" dirty="0"/>
              <a:t>unplanned work causes the most disruption </a:t>
            </a:r>
            <a:r>
              <a:rPr lang="en-US" baseline="0" dirty="0"/>
              <a:t>and how you can minimize it’s impact.</a:t>
            </a:r>
            <a:endParaRPr lang="en-US" dirty="0"/>
          </a:p>
          <a:p>
            <a:pPr>
              <a:defRPr/>
            </a:pPr>
            <a:r>
              <a:rPr lang="en-US" dirty="0"/>
              <a:t>Think about all the places were you may have non-value added work</a:t>
            </a:r>
            <a:r>
              <a:rPr lang="en-US" baseline="0" dirty="0"/>
              <a:t> and your biggest constraint.</a:t>
            </a:r>
            <a:endParaRPr lang="en-US" dirty="0"/>
          </a:p>
          <a:p>
            <a:pPr>
              <a:defRPr/>
            </a:pPr>
            <a:endParaRPr lang="en-US" dirty="0"/>
          </a:p>
        </p:txBody>
      </p:sp>
      <p:sp>
        <p:nvSpPr>
          <p:cNvPr id="737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1C970236-9F45-4187-921C-B4108C44C676}" type="slidenum">
              <a:rPr lang="en-US" altLang="en-US" sz="1200" smtClean="0"/>
              <a:pPr/>
              <a:t>24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577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latin typeface="Arial" pitchFamily="34" charset="0"/>
              </a:rPr>
              <a:t>Be aware of different types of constraints:</a:t>
            </a:r>
          </a:p>
          <a:p>
            <a:endParaRPr lang="en-US" altLang="en-US" dirty="0">
              <a:latin typeface="Arial" pitchFamily="34" charset="0"/>
            </a:endParaRPr>
          </a:p>
          <a:p>
            <a:r>
              <a:rPr lang="en-US" altLang="en-US" dirty="0">
                <a:latin typeface="Arial" pitchFamily="34" charset="0"/>
              </a:rPr>
              <a:t>Tool: The way existing tools are used and/or lack of appropriate tools may limit the ability of the system to produce more.</a:t>
            </a:r>
          </a:p>
          <a:p>
            <a:r>
              <a:rPr lang="en-US" altLang="en-US" dirty="0">
                <a:latin typeface="Arial" pitchFamily="34" charset="0"/>
              </a:rPr>
              <a:t>People</a:t>
            </a:r>
            <a:r>
              <a:rPr lang="en-US" altLang="en-US" dirty="0">
                <a:solidFill>
                  <a:srgbClr val="FF0000"/>
                </a:solidFill>
                <a:latin typeface="Arial" pitchFamily="34" charset="0"/>
              </a:rPr>
              <a:t>: Lack of skilled people limits the system</a:t>
            </a:r>
            <a:r>
              <a:rPr lang="en-US" altLang="en-US" dirty="0">
                <a:latin typeface="Arial" pitchFamily="34" charset="0"/>
              </a:rPr>
              <a:t>. Mental models held by people can cause behavior that becomes a constraint.</a:t>
            </a:r>
          </a:p>
          <a:p>
            <a:r>
              <a:rPr lang="en-US" altLang="en-US" dirty="0">
                <a:latin typeface="Arial" pitchFamily="34" charset="0"/>
              </a:rPr>
              <a:t>Policy: A written or unwritten policy prevents the system from making more.</a:t>
            </a:r>
          </a:p>
        </p:txBody>
      </p:sp>
      <p:sp>
        <p:nvSpPr>
          <p:cNvPr id="7578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CF15831B-C3D6-4B20-99E2-765FEAC27D7D}" type="slidenum">
              <a:rPr lang="en-US" altLang="en-US" sz="1200" smtClean="0"/>
              <a:pPr/>
              <a:t>25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782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Arial" pitchFamily="34" charset="0"/>
            </a:endParaRPr>
          </a:p>
        </p:txBody>
      </p:sp>
      <p:sp>
        <p:nvSpPr>
          <p:cNvPr id="7782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B345E17F-D175-42DB-88D5-1E81E7C260B9}" type="slidenum">
              <a:rPr lang="en-US" altLang="en-US" sz="1200" smtClean="0"/>
              <a:pPr/>
              <a:t>26</a:t>
            </a:fld>
            <a:endParaRPr lang="en-US" altLang="en-US" sz="1200"/>
          </a:p>
        </p:txBody>
      </p:sp>
    </p:spTree>
    <p:extLst>
      <p:ext uri="{BB962C8B-B14F-4D97-AF65-F5344CB8AC3E}">
        <p14:creationId xmlns="" xmlns:p14="http://schemas.microsoft.com/office/powerpoint/2010/main" val="92550236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809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415EF46C-ADA2-4CC0-96D8-4510D48EB52C}" type="slidenum">
              <a:rPr lang="en-US" altLang="en-US" sz="1200" smtClean="0"/>
              <a:pPr/>
              <a:t>27</a:t>
            </a:fld>
            <a:endParaRPr lang="en-US" altLang="en-US" sz="1200"/>
          </a:p>
        </p:txBody>
      </p:sp>
    </p:spTree>
    <p:extLst>
      <p:ext uri="{BB962C8B-B14F-4D97-AF65-F5344CB8AC3E}">
        <p14:creationId xmlns="" xmlns:p14="http://schemas.microsoft.com/office/powerpoint/2010/main" val="69414291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809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415EF46C-ADA2-4CC0-96D8-4510D48EB52C}" type="slidenum">
              <a:rPr lang="en-US" altLang="en-US" sz="1200" smtClean="0"/>
              <a:pPr/>
              <a:t>28</a:t>
            </a:fld>
            <a:endParaRPr lang="en-US" altLang="en-US" sz="1200"/>
          </a:p>
        </p:txBody>
      </p:sp>
    </p:spTree>
    <p:extLst>
      <p:ext uri="{BB962C8B-B14F-4D97-AF65-F5344CB8AC3E}">
        <p14:creationId xmlns="" xmlns:p14="http://schemas.microsoft.com/office/powerpoint/2010/main" val="76008722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294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Arial" pitchFamily="34" charset="0"/>
            </a:endParaRPr>
          </a:p>
        </p:txBody>
      </p:sp>
      <p:sp>
        <p:nvSpPr>
          <p:cNvPr id="8294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63216CAD-18F7-4C32-9D1F-D36C5A6AE502}" type="slidenum">
              <a:rPr lang="en-US" altLang="en-US" sz="1200" smtClean="0"/>
              <a:pPr/>
              <a:t>29</a:t>
            </a:fld>
            <a:endParaRPr lang="en-US" altLang="en-US" sz="1200"/>
          </a:p>
        </p:txBody>
      </p:sp>
    </p:spTree>
    <p:extLst>
      <p:ext uri="{BB962C8B-B14F-4D97-AF65-F5344CB8AC3E}">
        <p14:creationId xmlns="" xmlns:p14="http://schemas.microsoft.com/office/powerpoint/2010/main" val="91646853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F7E1C-70CA-4303-88FB-816A14DE3042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1097352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F7E1C-70CA-4303-88FB-816A14DE304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40225400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601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Arial" pitchFamily="34" charset="0"/>
            </a:endParaRPr>
          </a:p>
        </p:txBody>
      </p:sp>
      <p:sp>
        <p:nvSpPr>
          <p:cNvPr id="860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A74B1BEB-C1E7-46B4-83C6-359D88553894}" type="slidenum">
              <a:rPr lang="en-US" altLang="en-US" sz="1200" smtClean="0"/>
              <a:pPr/>
              <a:t>32</a:t>
            </a:fld>
            <a:endParaRPr lang="en-US" altLang="en-US" sz="1200"/>
          </a:p>
        </p:txBody>
      </p:sp>
    </p:spTree>
    <p:extLst>
      <p:ext uri="{BB962C8B-B14F-4D97-AF65-F5344CB8AC3E}">
        <p14:creationId xmlns="" xmlns:p14="http://schemas.microsoft.com/office/powerpoint/2010/main" val="13339682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F7E1C-70CA-4303-88FB-816A14DE304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4022540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F7E1C-70CA-4303-88FB-816A14DE304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7874108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Arial" pitchFamily="34" charset="0"/>
            </a:endParaRPr>
          </a:p>
        </p:txBody>
      </p:sp>
      <p:sp>
        <p:nvSpPr>
          <p:cNvPr id="593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1298FF9E-2C69-4DCA-AFF2-0FD241065711}" type="slidenum">
              <a:rPr lang="en-US" altLang="en-US" sz="1200" smtClean="0"/>
              <a:pPr/>
              <a:t>7</a:t>
            </a:fld>
            <a:endParaRPr lang="en-US" altLang="en-US" sz="1200"/>
          </a:p>
        </p:txBody>
      </p:sp>
    </p:spTree>
    <p:extLst>
      <p:ext uri="{BB962C8B-B14F-4D97-AF65-F5344CB8AC3E}">
        <p14:creationId xmlns="" xmlns:p14="http://schemas.microsoft.com/office/powerpoint/2010/main" val="5793490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Arial" pitchFamily="34" charset="0"/>
            </a:endParaRPr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294EB7BC-9E84-4A5E-A168-B2CE4C1FCEEC}" type="slidenum">
              <a:rPr lang="en-US" altLang="en-US" sz="1200" smtClean="0"/>
              <a:pPr/>
              <a:t>8</a:t>
            </a:fld>
            <a:endParaRPr lang="en-US" altLang="en-US" sz="1200" dirty="0"/>
          </a:p>
        </p:txBody>
      </p:sp>
    </p:spTree>
    <p:extLst>
      <p:ext uri="{BB962C8B-B14F-4D97-AF65-F5344CB8AC3E}">
        <p14:creationId xmlns="" xmlns:p14="http://schemas.microsoft.com/office/powerpoint/2010/main" val="1686308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F7E1C-70CA-4303-88FB-816A14DE3042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6462114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Arial" pitchFamily="34" charset="0"/>
            </a:endParaRPr>
          </a:p>
        </p:txBody>
      </p:sp>
      <p:sp>
        <p:nvSpPr>
          <p:cNvPr id="6349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A6A3F351-E4B3-46BD-9CC5-B12860F22E58}" type="slidenum">
              <a:rPr lang="en-US" altLang="en-US" sz="1200" smtClean="0"/>
              <a:pPr/>
              <a:t>10</a:t>
            </a:fld>
            <a:endParaRPr lang="en-US" altLang="en-US" sz="1200" dirty="0"/>
          </a:p>
        </p:txBody>
      </p:sp>
    </p:spTree>
    <p:extLst>
      <p:ext uri="{BB962C8B-B14F-4D97-AF65-F5344CB8AC3E}">
        <p14:creationId xmlns="" xmlns:p14="http://schemas.microsoft.com/office/powerpoint/2010/main" val="1957154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Rounded Rectangle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</p:spPr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43800" y="6200775"/>
            <a:ext cx="1104900" cy="476250"/>
          </a:xfrm>
          <a:prstGeom prst="rect">
            <a:avLst/>
          </a:prstGeom>
        </p:spPr>
        <p:txBody>
          <a:bodyPr/>
          <a:lstStyle/>
          <a:p>
            <a:fld id="{E694C003-38E8-486A-9BFD-47E55D87241C}" type="datetime1">
              <a:rPr lang="en-US" smtClean="0"/>
              <a:pPr/>
              <a:t>11/28/2016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</p:spPr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43800" y="6200775"/>
            <a:ext cx="1104900" cy="476250"/>
          </a:xfrm>
          <a:prstGeom prst="rect">
            <a:avLst/>
          </a:prstGeom>
        </p:spPr>
        <p:txBody>
          <a:bodyPr/>
          <a:lstStyle/>
          <a:p>
            <a:fld id="{E059EAA3-934B-41DB-B3B1-806F4BE5CC37}" type="datetime1">
              <a:rPr lang="en-US" smtClean="0"/>
              <a:pPr/>
              <a:t>11/28/2016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</p:spPr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 algn="ctr">
              <a:defRPr/>
            </a:lvl1pPr>
          </a:lstStyle>
          <a:p>
            <a:r>
              <a:rPr kumimoji="0" lang="en-US" dirty="0" smtClean="0"/>
              <a:t>Click to edit Master title style</a:t>
            </a:r>
            <a:endParaRPr kumimoji="0"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Rounded Rectangle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43800" y="6200775"/>
            <a:ext cx="1104900" cy="476250"/>
          </a:xfrm>
          <a:prstGeom prst="rect">
            <a:avLst/>
          </a:prstGeom>
        </p:spPr>
        <p:txBody>
          <a:bodyPr/>
          <a:lstStyle/>
          <a:p>
            <a:fld id="{79C96367-2F2B-4F6E-ACF4-15FA13738E10}" type="datetime1">
              <a:rPr lang="en-US" smtClean="0"/>
              <a:pPr/>
              <a:t>11/28/2016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  <a:prstGeom prst="ellipse">
            <a:avLst/>
          </a:prstGeom>
        </p:spPr>
        <p:txBody>
          <a:bodyPr/>
          <a:lstStyle/>
          <a:p>
            <a:fld id="{B1523C92-45F4-4C30-810D-4886C1BA696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2" name="Picture 11" descr="horizon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739140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543800" y="6200775"/>
            <a:ext cx="1104900" cy="476250"/>
          </a:xfrm>
          <a:prstGeom prst="rect">
            <a:avLst/>
          </a:prstGeom>
        </p:spPr>
        <p:txBody>
          <a:bodyPr/>
          <a:lstStyle/>
          <a:p>
            <a:fld id="{92554EF7-D2E4-46FB-85D4-F3A86D9E3691}" type="datetimeFigureOut">
              <a:rPr lang="en-US" smtClean="0"/>
              <a:pPr/>
              <a:t>11/28/2016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</p:spPr>
        <p:txBody>
          <a:bodyPr/>
          <a:lstStyle/>
          <a:p>
            <a:fld id="{5B1C3F06-BE54-49E4-BCA3-CE73BE3595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543800" y="6200775"/>
            <a:ext cx="1104900" cy="476250"/>
          </a:xfrm>
          <a:prstGeom prst="rect">
            <a:avLst/>
          </a:prstGeom>
        </p:spPr>
        <p:txBody>
          <a:bodyPr/>
          <a:lstStyle/>
          <a:p>
            <a:fld id="{84DB246E-8FD1-42FF-94A4-E4133095C37A}" type="datetime1">
              <a:rPr lang="en-US" smtClean="0"/>
              <a:pPr/>
              <a:t>11/28/2016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</p:spPr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543800" y="6200775"/>
            <a:ext cx="1104900" cy="476250"/>
          </a:xfrm>
          <a:prstGeom prst="rect">
            <a:avLst/>
          </a:prstGeom>
        </p:spPr>
        <p:txBody>
          <a:bodyPr/>
          <a:lstStyle/>
          <a:p>
            <a:fld id="{A93939D4-B818-4372-B1EE-7CB6D5BBC74A}" type="datetime1">
              <a:rPr lang="en-US" smtClean="0"/>
              <a:pPr/>
              <a:t>11/28/2016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</p:spPr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543800" y="6200775"/>
            <a:ext cx="1104900" cy="476250"/>
          </a:xfrm>
          <a:prstGeom prst="rect">
            <a:avLst/>
          </a:prstGeom>
        </p:spPr>
        <p:txBody>
          <a:bodyPr/>
          <a:lstStyle/>
          <a:p>
            <a:fld id="{2F35E438-4D0D-4834-B658-A90420491D98}" type="datetime1">
              <a:rPr lang="en-US" smtClean="0"/>
              <a:pPr/>
              <a:t>11/28/2016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</p:spPr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543800" y="6200775"/>
            <a:ext cx="1104900" cy="476250"/>
          </a:xfrm>
          <a:prstGeom prst="rect">
            <a:avLst/>
          </a:prstGeom>
        </p:spPr>
        <p:txBody>
          <a:bodyPr/>
          <a:lstStyle/>
          <a:p>
            <a:fld id="{76F8ADFA-7142-4015-85E6-1712F15FA709}" type="datetime1">
              <a:rPr lang="en-US" smtClean="0"/>
              <a:pPr/>
              <a:t>11/28/2016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</p:spPr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543800" y="6200775"/>
            <a:ext cx="1104900" cy="476250"/>
          </a:xfrm>
          <a:prstGeom prst="rect">
            <a:avLst/>
          </a:prstGeom>
        </p:spPr>
        <p:txBody>
          <a:bodyPr/>
          <a:lstStyle/>
          <a:p>
            <a:fld id="{34A581E0-D653-4D78-A48F-41D80498BC7E}" type="datetime1">
              <a:rPr lang="en-US" smtClean="0"/>
              <a:pPr/>
              <a:t>11/28/2016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  <a:prstGeom prst="ellipse">
            <a:avLst/>
          </a:prstGeom>
        </p:spPr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orizon.png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73914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143000" y="6353592"/>
            <a:ext cx="6781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/>
              <a:t>@DanaPylayeva</a:t>
            </a:r>
            <a:r>
              <a:rPr lang="en-US" sz="1400" baseline="0" dirty="0"/>
              <a:t> </a:t>
            </a:r>
            <a:r>
              <a:rPr lang="en-US" sz="1400" dirty="0"/>
              <a:t> </a:t>
            </a:r>
            <a:r>
              <a:rPr lang="en-US" sz="1100" dirty="0"/>
              <a:t>This work is licensed under a Creative Commons Attribution-Share Alike 3.0 Unported License</a:t>
            </a:r>
          </a:p>
        </p:txBody>
      </p:sp>
      <p:pic>
        <p:nvPicPr>
          <p:cNvPr id="15" name="Picture 2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574" y="6324600"/>
            <a:ext cx="961426" cy="3657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753" r:id="rId1"/>
    <p:sldLayoutId id="2147484754" r:id="rId2"/>
    <p:sldLayoutId id="2147484755" r:id="rId3"/>
    <p:sldLayoutId id="2147484756" r:id="rId4"/>
    <p:sldLayoutId id="2147484757" r:id="rId5"/>
    <p:sldLayoutId id="2147484758" r:id="rId6"/>
    <p:sldLayoutId id="2147484759" r:id="rId7"/>
    <p:sldLayoutId id="2147484760" r:id="rId8"/>
    <p:sldLayoutId id="2147484761" r:id="rId9"/>
    <p:sldLayoutId id="2147484762" r:id="rId10"/>
    <p:sldLayoutId id="2147484763" r:id="rId11"/>
  </p:sldLayoutIdLs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7" Type="http://schemas.openxmlformats.org/officeDocument/2006/relationships/image" Target="../media/image34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jpeg"/><Relationship Id="rId5" Type="http://schemas.openxmlformats.org/officeDocument/2006/relationships/image" Target="../media/image32.jpeg"/><Relationship Id="rId4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8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7" Type="http://schemas.openxmlformats.org/officeDocument/2006/relationships/image" Target="../media/image49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10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4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Chocolate, Lego, Scrum Game</a:t>
            </a:r>
            <a:br>
              <a:rPr lang="en-US" dirty="0" smtClean="0"/>
            </a:br>
            <a:r>
              <a:rPr lang="en-US" dirty="0" smtClean="0"/>
              <a:t>Gamemaster Slides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Title 1"/>
          <p:cNvSpPr>
            <a:spLocks noGrp="1"/>
          </p:cNvSpPr>
          <p:nvPr>
            <p:ph type="title"/>
          </p:nvPr>
        </p:nvSpPr>
        <p:spPr>
          <a:xfrm>
            <a:off x="138218" y="5029200"/>
            <a:ext cx="9043881" cy="1027907"/>
          </a:xfrm>
        </p:spPr>
        <p:txBody>
          <a:bodyPr anchor="ctr">
            <a:noAutofit/>
          </a:bodyPr>
          <a:lstStyle/>
          <a:p>
            <a:pPr algn="ctr"/>
            <a:r>
              <a:rPr lang="en-US" altLang="en-US" sz="4800" b="1" dirty="0">
                <a:solidFill>
                  <a:srgbClr val="F7850D"/>
                </a:solidFill>
              </a:rPr>
              <a:t>What Will You Build? </a:t>
            </a:r>
            <a:br>
              <a:rPr lang="en-US" altLang="en-US" sz="4800" b="1" dirty="0">
                <a:solidFill>
                  <a:srgbClr val="F7850D"/>
                </a:solidFill>
              </a:rPr>
            </a:br>
            <a:r>
              <a:rPr lang="en-US" altLang="en-US" sz="4800" b="1" dirty="0">
                <a:solidFill>
                  <a:srgbClr val="F7850D"/>
                </a:solidFill>
              </a:rPr>
              <a:t>Ask the Business Team!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1" y="304800"/>
            <a:ext cx="8534400" cy="4343400"/>
          </a:xfrm>
          <a:prstGeom prst="rect">
            <a:avLst/>
          </a:prstGeom>
        </p:spPr>
      </p:pic>
      <p:pic>
        <p:nvPicPr>
          <p:cNvPr id="19461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1281545"/>
            <a:ext cx="2590800" cy="335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30408283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787" r="23692"/>
          <a:stretch>
            <a:fillRect/>
          </a:stretch>
        </p:blipFill>
        <p:spPr bwMode="auto">
          <a:xfrm>
            <a:off x="6430870" y="152400"/>
            <a:ext cx="1400175" cy="4090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6"/>
          <p:cNvSpPr txBox="1">
            <a:spLocks/>
          </p:cNvSpPr>
          <p:nvPr/>
        </p:nvSpPr>
        <p:spPr>
          <a:xfrm>
            <a:off x="358400" y="3948176"/>
            <a:ext cx="8377464" cy="2421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altLang="en-US" sz="4800" b="1" dirty="0">
                <a:solidFill>
                  <a:srgbClr val="F7850D"/>
                </a:solidFill>
              </a:rPr>
              <a:t>Sys Admin</a:t>
            </a:r>
          </a:p>
          <a:p>
            <a:r>
              <a:rPr lang="en-US" altLang="en-US" sz="4800" b="1" dirty="0">
                <a:solidFill>
                  <a:srgbClr val="F7850D"/>
                </a:solidFill>
              </a:rPr>
              <a:t>Builds All Environments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726" t="4404" r="678" b="7159"/>
          <a:stretch/>
        </p:blipFill>
        <p:spPr>
          <a:xfrm>
            <a:off x="2362200" y="152400"/>
            <a:ext cx="4068670" cy="411085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17750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5" name="Title 6"/>
          <p:cNvSpPr>
            <a:spLocks noGrp="1"/>
          </p:cNvSpPr>
          <p:nvPr>
            <p:ph type="title"/>
          </p:nvPr>
        </p:nvSpPr>
        <p:spPr>
          <a:xfrm>
            <a:off x="304800" y="0"/>
            <a:ext cx="3581400" cy="6858000"/>
          </a:xfrm>
        </p:spPr>
        <p:txBody>
          <a:bodyPr anchor="ctr">
            <a:normAutofit/>
          </a:bodyPr>
          <a:lstStyle/>
          <a:p>
            <a:pPr algn="ctr"/>
            <a:r>
              <a:rPr lang="en-US" altLang="en-US" sz="4800" b="1" dirty="0">
                <a:solidFill>
                  <a:srgbClr val="F7850D"/>
                </a:solidFill>
                <a:latin typeface="Verdana" pitchFamily="34" charset="0"/>
              </a:rPr>
              <a:t>Dev Team Builds a Product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5326"/>
          <a:stretch/>
        </p:blipFill>
        <p:spPr>
          <a:xfrm>
            <a:off x="4025403" y="0"/>
            <a:ext cx="5118597" cy="6477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00970882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228600"/>
            <a:ext cx="5124450" cy="4703012"/>
          </a:xfrm>
          <a:prstGeom prst="rect">
            <a:avLst/>
          </a:prstGeom>
        </p:spPr>
      </p:pic>
      <p:sp>
        <p:nvSpPr>
          <p:cNvPr id="22530" name="Title 6"/>
          <p:cNvSpPr>
            <a:spLocks noGrp="1"/>
          </p:cNvSpPr>
          <p:nvPr>
            <p:ph type="title"/>
          </p:nvPr>
        </p:nvSpPr>
        <p:spPr>
          <a:xfrm>
            <a:off x="0" y="4325143"/>
            <a:ext cx="9144000" cy="2551907"/>
          </a:xfrm>
        </p:spPr>
        <p:txBody>
          <a:bodyPr anchor="ctr">
            <a:noAutofit/>
          </a:bodyPr>
          <a:lstStyle/>
          <a:p>
            <a:pPr algn="ctr"/>
            <a:r>
              <a:rPr lang="en-US" altLang="en-US" sz="4800" b="1" dirty="0">
                <a:solidFill>
                  <a:srgbClr val="F7850D"/>
                </a:solidFill>
                <a:latin typeface="Verdana" pitchFamily="34" charset="0"/>
              </a:rPr>
              <a:t>Release Engineer Builds a Deployment Package</a:t>
            </a:r>
          </a:p>
        </p:txBody>
      </p:sp>
    </p:spTree>
    <p:extLst>
      <p:ext uri="{BB962C8B-B14F-4D97-AF65-F5344CB8AC3E}">
        <p14:creationId xmlns="" xmlns:p14="http://schemas.microsoft.com/office/powerpoint/2010/main" val="380863210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5907" t="11111" r="62030" b="24444"/>
          <a:stretch/>
        </p:blipFill>
        <p:spPr>
          <a:xfrm rot="1092524">
            <a:off x="770418" y="1170012"/>
            <a:ext cx="2895600" cy="44196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038600" y="422164"/>
            <a:ext cx="4946101" cy="5509200"/>
          </a:xfrm>
          <a:prstGeom prst="rect">
            <a:avLst/>
          </a:prstGeom>
          <a:noFill/>
          <a:effectLst>
            <a:innerShdw blurRad="63500" dist="50800" dir="16200000">
              <a:schemeClr val="bg1">
                <a:lumMod val="75000"/>
                <a:lumOff val="25000"/>
                <a:alpha val="50000"/>
              </a:schemeClr>
            </a:inn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n w="31750">
                  <a:noFill/>
                </a:ln>
                <a:solidFill>
                  <a:srgbClr val="92D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Product Owner </a:t>
            </a:r>
          </a:p>
          <a:p>
            <a:pPr algn="ctr"/>
            <a:r>
              <a:rPr lang="en-US" sz="4400" b="1" dirty="0">
                <a:ln w="31750">
                  <a:noFill/>
                </a:ln>
                <a:solidFill>
                  <a:srgbClr val="92D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gets paid</a:t>
            </a:r>
          </a:p>
          <a:p>
            <a:pPr algn="ctr"/>
            <a:r>
              <a:rPr lang="en-US" sz="4400" b="1" dirty="0">
                <a:ln w="31750">
                  <a:noFill/>
                </a:ln>
                <a:solidFill>
                  <a:srgbClr val="92D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by the Business </a:t>
            </a:r>
          </a:p>
          <a:p>
            <a:pPr algn="ctr"/>
            <a:r>
              <a:rPr lang="en-US" sz="4400" b="1" dirty="0">
                <a:ln w="31750">
                  <a:noFill/>
                </a:ln>
                <a:solidFill>
                  <a:srgbClr val="92D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when products are delivered into production.</a:t>
            </a:r>
          </a:p>
        </p:txBody>
      </p:sp>
    </p:spTree>
    <p:extLst>
      <p:ext uri="{BB962C8B-B14F-4D97-AF65-F5344CB8AC3E}">
        <p14:creationId xmlns="" xmlns:p14="http://schemas.microsoft.com/office/powerpoint/2010/main" val="107498185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Title 2"/>
          <p:cNvSpPr>
            <a:spLocks noGrp="1"/>
          </p:cNvSpPr>
          <p:nvPr>
            <p:ph type="title"/>
          </p:nvPr>
        </p:nvSpPr>
        <p:spPr>
          <a:xfrm>
            <a:off x="1295400" y="19050"/>
            <a:ext cx="7164388" cy="1177925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altLang="en-US" b="1" dirty="0">
                <a:latin typeface="Verdana" pitchFamily="34" charset="0"/>
              </a:rPr>
              <a:t>Sprint 1: Cyclical Value Delivery With Scrum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>
          <a:xfrm>
            <a:off x="152400" y="1756567"/>
            <a:ext cx="4724400" cy="3892550"/>
          </a:xfrm>
          <a:prstGeom prst="rect">
            <a:avLst/>
          </a:prstGeom>
          <a:noFill/>
        </p:spPr>
        <p:txBody>
          <a:bodyPr anchor="ctr">
            <a:noAutofit/>
          </a:bodyPr>
          <a:lstStyle/>
          <a:p>
            <a:pPr marL="457200" indent="-457200">
              <a:buFont typeface="Arial" pitchFamily="34" charset="0"/>
              <a:buChar char="•"/>
              <a:defRPr/>
            </a:pPr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Dev and Ops are separate teams</a:t>
            </a:r>
          </a:p>
          <a:p>
            <a:pPr marL="457200" indent="-457200">
              <a:buFont typeface="Arial" pitchFamily="34" charset="0"/>
              <a:buChar char="•"/>
              <a:defRPr/>
            </a:pPr>
            <a:r>
              <a:rPr lang="en-US" sz="2800" b="1" dirty="0">
                <a:solidFill>
                  <a:srgbClr val="E96217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Sys Admin </a:t>
            </a:r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controls release schedule</a:t>
            </a:r>
          </a:p>
          <a:p>
            <a:pPr marL="457200" indent="-457200">
              <a:buFont typeface="Arial" pitchFamily="34" charset="0"/>
              <a:buChar char="•"/>
              <a:defRPr/>
            </a:pPr>
            <a:r>
              <a:rPr lang="en-US" sz="2800" b="1" dirty="0">
                <a:solidFill>
                  <a:srgbClr val="E96217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Security</a:t>
            </a:r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test </a:t>
            </a:r>
            <a:r>
              <a:rPr lang="en-US" sz="2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is </a:t>
            </a:r>
          </a:p>
          <a:p>
            <a:pPr marL="457200" indent="-457200">
              <a:buNone/>
              <a:defRPr/>
            </a:pPr>
            <a:r>
              <a:rPr lang="en-US" sz="2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at </a:t>
            </a:r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end of the Sprint</a:t>
            </a:r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51388" y="1676400"/>
            <a:ext cx="4392612" cy="4205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30942231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2"/>
          <p:cNvSpPr>
            <a:spLocks noGrp="1"/>
          </p:cNvSpPr>
          <p:nvPr>
            <p:ph type="title"/>
          </p:nvPr>
        </p:nvSpPr>
        <p:spPr>
          <a:xfrm>
            <a:off x="838200" y="2286000"/>
            <a:ext cx="7696200" cy="2362200"/>
          </a:xfrm>
        </p:spPr>
        <p:txBody>
          <a:bodyPr anchor="ctr">
            <a:noAutofit/>
          </a:bodyPr>
          <a:lstStyle/>
          <a:p>
            <a:pPr algn="ctr"/>
            <a:r>
              <a:rPr lang="en-US" altLang="en-US" sz="6000" b="1" dirty="0">
                <a:latin typeface="Verdana" pitchFamily="34" charset="0"/>
              </a:rPr>
              <a:t>What Will You Change For Sprint 2?</a:t>
            </a:r>
          </a:p>
        </p:txBody>
      </p:sp>
    </p:spTree>
    <p:extLst>
      <p:ext uri="{BB962C8B-B14F-4D97-AF65-F5344CB8AC3E}">
        <p14:creationId xmlns="" xmlns:p14="http://schemas.microsoft.com/office/powerpoint/2010/main" val="193707965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Title 2"/>
          <p:cNvSpPr>
            <a:spLocks noGrp="1"/>
          </p:cNvSpPr>
          <p:nvPr>
            <p:ph type="title"/>
          </p:nvPr>
        </p:nvSpPr>
        <p:spPr>
          <a:xfrm>
            <a:off x="1600199" y="0"/>
            <a:ext cx="7578725" cy="1196975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altLang="en-US" b="1" dirty="0"/>
              <a:t>Sprint 2: Optimizing the Scrum Team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>
          <a:xfrm>
            <a:off x="67170" y="1676400"/>
            <a:ext cx="4809630" cy="4068763"/>
          </a:xfrm>
          <a:prstGeom prst="rect">
            <a:avLst/>
          </a:prstGeom>
          <a:noFill/>
        </p:spPr>
        <p:txBody>
          <a:bodyPr>
            <a:noAutofit/>
          </a:bodyPr>
          <a:lstStyle/>
          <a:p>
            <a:pPr>
              <a:defRPr/>
            </a:pPr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Move </a:t>
            </a:r>
            <a:r>
              <a:rPr lang="en-US" sz="2800" b="1" dirty="0">
                <a:solidFill>
                  <a:srgbClr val="E96217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Security</a:t>
            </a:r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to the left - learn about security issues </a:t>
            </a:r>
            <a:r>
              <a:rPr lang="en-US" sz="2800" b="1" dirty="0">
                <a:solidFill>
                  <a:srgbClr val="E96217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before</a:t>
            </a:r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implementation.</a:t>
            </a:r>
          </a:p>
          <a:p>
            <a:pPr>
              <a:defRPr/>
            </a:pPr>
            <a:endParaRPr lang="en-US" sz="2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defRPr/>
            </a:pPr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First release into production: Only </a:t>
            </a:r>
            <a:r>
              <a:rPr lang="en-US" sz="2800" b="1" dirty="0">
                <a:solidFill>
                  <a:srgbClr val="E96217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Release Engineer </a:t>
            </a:r>
            <a:r>
              <a:rPr lang="en-US" sz="2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can </a:t>
            </a:r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deploy.</a:t>
            </a:r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78363" y="1600200"/>
            <a:ext cx="4465637" cy="4205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318699111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2"/>
          <p:cNvSpPr>
            <a:spLocks noGrp="1"/>
          </p:cNvSpPr>
          <p:nvPr>
            <p:ph type="title"/>
          </p:nvPr>
        </p:nvSpPr>
        <p:spPr>
          <a:xfrm>
            <a:off x="0" y="803910"/>
            <a:ext cx="9144000" cy="5577840"/>
          </a:xfrm>
        </p:spPr>
        <p:txBody>
          <a:bodyPr anchor="ctr">
            <a:noAutofit/>
          </a:bodyPr>
          <a:lstStyle/>
          <a:p>
            <a:pPr algn="ctr"/>
            <a:r>
              <a:rPr lang="en-US" altLang="en-US" sz="6000" b="1" dirty="0">
                <a:latin typeface="Verdana" charset="0"/>
                <a:ea typeface="Verdana" charset="0"/>
                <a:cs typeface="Verdana" charset="0"/>
              </a:rPr>
              <a:t>How Was </a:t>
            </a:r>
            <a:br>
              <a:rPr lang="en-US" altLang="en-US" sz="6000" b="1" dirty="0">
                <a:latin typeface="Verdana" charset="0"/>
                <a:ea typeface="Verdana" charset="0"/>
                <a:cs typeface="Verdana" charset="0"/>
              </a:rPr>
            </a:br>
            <a:r>
              <a:rPr lang="en-US" altLang="en-US" sz="6000" b="1" dirty="0">
                <a:latin typeface="Verdana" charset="0"/>
                <a:ea typeface="Verdana" charset="0"/>
                <a:cs typeface="Verdana" charset="0"/>
              </a:rPr>
              <a:t>Sprint 2 </a:t>
            </a:r>
            <a:br>
              <a:rPr lang="en-US" altLang="en-US" sz="6000" b="1" dirty="0">
                <a:latin typeface="Verdana" charset="0"/>
                <a:ea typeface="Verdana" charset="0"/>
                <a:cs typeface="Verdana" charset="0"/>
              </a:rPr>
            </a:br>
            <a:r>
              <a:rPr lang="en-US" altLang="en-US" sz="6000" b="1" dirty="0">
                <a:latin typeface="Verdana" charset="0"/>
                <a:ea typeface="Verdana" charset="0"/>
                <a:cs typeface="Verdana" charset="0"/>
              </a:rPr>
              <a:t>For Your Team?</a:t>
            </a:r>
          </a:p>
        </p:txBody>
      </p:sp>
    </p:spTree>
    <p:extLst>
      <p:ext uri="{BB962C8B-B14F-4D97-AF65-F5344CB8AC3E}">
        <p14:creationId xmlns="" xmlns:p14="http://schemas.microsoft.com/office/powerpoint/2010/main" val="346044071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399" y="257833"/>
            <a:ext cx="8839201" cy="1027907"/>
          </a:xfrm>
        </p:spPr>
        <p:txBody>
          <a:bodyPr>
            <a:noAutofit/>
          </a:bodyPr>
          <a:lstStyle/>
          <a:p>
            <a:r>
              <a:rPr lang="en-US" b="1" dirty="0"/>
              <a:t>DevOps: Increased Speed </a:t>
            </a:r>
          </a:p>
        </p:txBody>
      </p:sp>
      <p:sp>
        <p:nvSpPr>
          <p:cNvPr id="6" name="TextBox 4"/>
          <p:cNvSpPr txBox="1">
            <a:spLocks noChangeArrowheads="1"/>
          </p:cNvSpPr>
          <p:nvPr/>
        </p:nvSpPr>
        <p:spPr bwMode="auto">
          <a:xfrm>
            <a:off x="589345" y="5910182"/>
            <a:ext cx="819391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r>
              <a:rPr lang="en-US" altLang="en-US" dirty="0">
                <a:latin typeface="Verdana" pitchFamily="34" charset="0"/>
              </a:rPr>
              <a:t>Source: Puppet Labs: State of DevOps Report 2016</a:t>
            </a:r>
          </a:p>
        </p:txBody>
      </p:sp>
      <p:pic>
        <p:nvPicPr>
          <p:cNvPr id="8" name="Picture 7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r="52405"/>
          <a:stretch/>
        </p:blipFill>
        <p:spPr>
          <a:xfrm>
            <a:off x="2209799" y="1285740"/>
            <a:ext cx="4724400" cy="462444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79849722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C:\Users\dana.pylayeva\Downloads\silhouettes-776667_1920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artisticChalkSketch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tretch/>
        </p:blipFill>
        <p:spPr bwMode="auto">
          <a:xfrm>
            <a:off x="609600" y="838200"/>
            <a:ext cx="8021271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914400" y="76200"/>
            <a:ext cx="7772400" cy="1143000"/>
          </a:xfrm>
        </p:spPr>
        <p:txBody>
          <a:bodyPr anchor="t">
            <a:normAutofit/>
          </a:bodyPr>
          <a:lstStyle/>
          <a:p>
            <a:pPr algn="ctr"/>
            <a:r>
              <a:rPr lang="en-US" sz="4800" b="1" dirty="0" smtClean="0">
                <a:solidFill>
                  <a:srgbClr val="002060"/>
                </a:solidFill>
              </a:rPr>
              <a:t>Turn and Talk</a:t>
            </a:r>
            <a:endParaRPr lang="en-US" sz="4800" b="1" dirty="0">
              <a:solidFill>
                <a:srgbClr val="00206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05779" y="1143000"/>
            <a:ext cx="2209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What </a:t>
            </a:r>
            <a:r>
              <a:rPr lang="en-US" sz="2800" b="1" dirty="0"/>
              <a:t> </a:t>
            </a:r>
            <a:r>
              <a:rPr lang="en-US" sz="2800" b="1" dirty="0" smtClean="0"/>
              <a:t>is</a:t>
            </a:r>
          </a:p>
          <a:p>
            <a:pPr algn="ctr"/>
            <a:r>
              <a:rPr lang="en-US" sz="2800" b="1" dirty="0" smtClean="0"/>
              <a:t> your name?</a:t>
            </a:r>
            <a:endParaRPr lang="en-US" sz="2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5893959" y="1418510"/>
            <a:ext cx="2209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What </a:t>
            </a:r>
            <a:r>
              <a:rPr lang="en-US" sz="2800" b="1" dirty="0"/>
              <a:t> </a:t>
            </a:r>
            <a:r>
              <a:rPr lang="en-US" sz="2800" b="1" dirty="0" smtClean="0"/>
              <a:t>is</a:t>
            </a:r>
          </a:p>
          <a:p>
            <a:pPr algn="ctr"/>
            <a:r>
              <a:rPr lang="en-US" sz="2800" b="1" dirty="0" smtClean="0"/>
              <a:t> your role?</a:t>
            </a:r>
            <a:endParaRPr lang="en-US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206789" y="1143000"/>
            <a:ext cx="2209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What </a:t>
            </a:r>
            <a:r>
              <a:rPr lang="en-US" sz="2800" b="1" dirty="0"/>
              <a:t> </a:t>
            </a:r>
            <a:r>
              <a:rPr lang="en-US" sz="2800" b="1" dirty="0" smtClean="0"/>
              <a:t>do you know about DevOps?</a:t>
            </a:r>
            <a:endParaRPr lang="en-US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1" name="TextBox 4"/>
          <p:cNvSpPr txBox="1">
            <a:spLocks noChangeArrowheads="1"/>
          </p:cNvSpPr>
          <p:nvPr/>
        </p:nvSpPr>
        <p:spPr bwMode="auto">
          <a:xfrm>
            <a:off x="589345" y="5910182"/>
            <a:ext cx="819391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r>
              <a:rPr lang="en-US" altLang="en-US" dirty="0">
                <a:latin typeface="Verdana" pitchFamily="34" charset="0"/>
              </a:rPr>
              <a:t>Source: Puppet Labs: State of DevOps Report 2016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257833"/>
            <a:ext cx="8991600" cy="1027907"/>
          </a:xfrm>
        </p:spPr>
        <p:txBody>
          <a:bodyPr>
            <a:noAutofit/>
          </a:bodyPr>
          <a:lstStyle/>
          <a:p>
            <a:r>
              <a:rPr lang="en-US" b="1" dirty="0"/>
              <a:t>DevOps: Increased Stability </a:t>
            </a:r>
          </a:p>
        </p:txBody>
      </p:sp>
      <p:pic>
        <p:nvPicPr>
          <p:cNvPr id="8" name="Picture 7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51239"/>
          <a:stretch/>
        </p:blipFill>
        <p:spPr>
          <a:xfrm>
            <a:off x="2247899" y="1143000"/>
            <a:ext cx="4495801" cy="462444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85400901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DevOps</a:t>
            </a:r>
            <a:endParaRPr lang="en-US" b="1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-30480" y="2362200"/>
            <a:ext cx="9105900" cy="2862322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algn="ctr"/>
            <a:r>
              <a:rPr lang="en-US" altLang="en-US" sz="3000" dirty="0" smtClean="0">
                <a:latin typeface="Verdana" pitchFamily="34" charset="0"/>
              </a:rPr>
              <a:t>“A </a:t>
            </a:r>
            <a:r>
              <a:rPr lang="en-US" altLang="en-US" sz="3000" dirty="0" smtClean="0">
                <a:solidFill>
                  <a:srgbClr val="F7850D"/>
                </a:solidFill>
                <a:latin typeface="Verdana" pitchFamily="34" charset="0"/>
              </a:rPr>
              <a:t>mix of patterns </a:t>
            </a:r>
            <a:r>
              <a:rPr lang="en-US" altLang="en-US" sz="3000" dirty="0" smtClean="0">
                <a:latin typeface="Verdana" pitchFamily="34" charset="0"/>
              </a:rPr>
              <a:t>intended to improve collaboration between development and operations. DevOps addresses </a:t>
            </a:r>
            <a:r>
              <a:rPr lang="en-US" altLang="en-US" sz="3000" dirty="0" smtClean="0">
                <a:solidFill>
                  <a:srgbClr val="F7850D"/>
                </a:solidFill>
                <a:latin typeface="Verdana" pitchFamily="34" charset="0"/>
              </a:rPr>
              <a:t>shared goals </a:t>
            </a:r>
            <a:r>
              <a:rPr lang="en-US" altLang="en-US" sz="3000" dirty="0" smtClean="0">
                <a:latin typeface="Verdana" pitchFamily="34" charset="0"/>
              </a:rPr>
              <a:t>and </a:t>
            </a:r>
            <a:r>
              <a:rPr lang="en-US" altLang="en-US" sz="3000" dirty="0" smtClean="0">
                <a:solidFill>
                  <a:srgbClr val="F7850D"/>
                </a:solidFill>
                <a:latin typeface="Verdana" pitchFamily="34" charset="0"/>
              </a:rPr>
              <a:t>incentives</a:t>
            </a:r>
            <a:r>
              <a:rPr lang="en-US" altLang="en-US" sz="3000" dirty="0" smtClean="0">
                <a:latin typeface="Verdana" pitchFamily="34" charset="0"/>
              </a:rPr>
              <a:t> as well as </a:t>
            </a:r>
            <a:r>
              <a:rPr lang="en-US" altLang="en-US" sz="3000" dirty="0" smtClean="0">
                <a:solidFill>
                  <a:srgbClr val="F7850D"/>
                </a:solidFill>
                <a:latin typeface="Verdana" pitchFamily="34" charset="0"/>
              </a:rPr>
              <a:t>shared processes </a:t>
            </a:r>
            <a:r>
              <a:rPr lang="en-US" altLang="en-US" sz="3000" dirty="0" smtClean="0">
                <a:latin typeface="Verdana" pitchFamily="34" charset="0"/>
              </a:rPr>
              <a:t>and </a:t>
            </a:r>
            <a:r>
              <a:rPr lang="en-US" altLang="en-US" sz="3000" dirty="0" smtClean="0">
                <a:solidFill>
                  <a:srgbClr val="F7850D"/>
                </a:solidFill>
                <a:latin typeface="Verdana" pitchFamily="34" charset="0"/>
              </a:rPr>
              <a:t>tools</a:t>
            </a:r>
            <a:r>
              <a:rPr lang="en-US" altLang="en-US" sz="3000" dirty="0" smtClean="0">
                <a:latin typeface="Verdana" pitchFamily="34" charset="0"/>
              </a:rPr>
              <a:t>.”</a:t>
            </a:r>
          </a:p>
          <a:p>
            <a:pPr algn="r"/>
            <a:r>
              <a:rPr lang="en-US" altLang="en-US" sz="3000" dirty="0" smtClean="0">
                <a:latin typeface="Verdana" pitchFamily="34" charset="0"/>
              </a:rPr>
              <a:t>~ Michael </a:t>
            </a:r>
            <a:r>
              <a:rPr lang="en-US" altLang="en-US" sz="3000" dirty="0" err="1" smtClean="0">
                <a:latin typeface="Verdana" pitchFamily="34" charset="0"/>
              </a:rPr>
              <a:t>Hüttermann</a:t>
            </a:r>
            <a:endParaRPr lang="en-US" altLang="en-US" sz="3000" dirty="0">
              <a:latin typeface="Verdana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65436170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0" y="304800"/>
            <a:ext cx="3810000" cy="1905000"/>
          </a:xfrm>
        </p:spPr>
        <p:txBody>
          <a:bodyPr anchor="ctr">
            <a:noAutofit/>
          </a:bodyPr>
          <a:lstStyle/>
          <a:p>
            <a:pPr algn="ctr"/>
            <a:r>
              <a:rPr lang="en-US" altLang="en-US" b="1" cap="none" dirty="0">
                <a:solidFill>
                  <a:srgbClr val="F7850D"/>
                </a:solidFill>
              </a:rPr>
              <a:t>2016 </a:t>
            </a:r>
            <a:r>
              <a:rPr lang="en-US" altLang="en-US" b="1" cap="none" dirty="0"/>
              <a:t>- No Longer For Unicorns Only…</a:t>
            </a:r>
            <a:endParaRPr lang="en-US" b="1" cap="non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734"/>
            <a:ext cx="5334000" cy="4000500"/>
          </a:xfrm>
          <a:prstGeom prst="rect">
            <a:avLst/>
          </a:prstGeom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8" y="4762668"/>
            <a:ext cx="947737" cy="639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30251" b="28526"/>
          <a:stretch>
            <a:fillRect/>
          </a:stretch>
        </p:blipFill>
        <p:spPr bwMode="auto">
          <a:xfrm>
            <a:off x="2640842" y="5414100"/>
            <a:ext cx="1552575" cy="63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615" y="4853949"/>
            <a:ext cx="1559924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6" descr="http://www.logoeps.com/wp-content/uploads/2011/08/flickr-logo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5410200"/>
            <a:ext cx="1066800" cy="63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5857908" y="2474416"/>
            <a:ext cx="313369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dirty="0">
                <a:latin typeface="Verdana" pitchFamily="34" charset="0"/>
                <a:ea typeface="Verdana" pitchFamily="34" charset="0"/>
                <a:cs typeface="Verdana" pitchFamily="34" charset="0"/>
              </a:rPr>
              <a:t>Macy’s, Nordstrom, </a:t>
            </a:r>
          </a:p>
          <a:p>
            <a:pPr lvl="0"/>
            <a:r>
              <a:rPr lang="en-US" sz="2400" dirty="0">
                <a:latin typeface="Verdana" pitchFamily="34" charset="0"/>
                <a:ea typeface="Verdana" pitchFamily="34" charset="0"/>
                <a:cs typeface="Verdana" pitchFamily="34" charset="0"/>
              </a:rPr>
              <a:t>GE Capital, Disney,</a:t>
            </a:r>
          </a:p>
          <a:p>
            <a:pPr lvl="0"/>
            <a:r>
              <a:rPr lang="en-US" sz="2400" dirty="0">
                <a:solidFill>
                  <a:srgbClr val="F7850D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US Department of Homeland Security</a:t>
            </a:r>
            <a:r>
              <a:rPr lang="en-US" sz="2400" dirty="0">
                <a:latin typeface="Verdana" pitchFamily="34" charset="0"/>
                <a:ea typeface="Verdana" pitchFamily="34" charset="0"/>
                <a:cs typeface="Verdana" pitchFamily="34" charset="0"/>
              </a:rPr>
              <a:t>, </a:t>
            </a:r>
          </a:p>
          <a:p>
            <a:pPr lvl="0"/>
            <a:r>
              <a:rPr lang="en-US" sz="2400" dirty="0">
                <a:latin typeface="Verdana" pitchFamily="34" charset="0"/>
                <a:ea typeface="Verdana" pitchFamily="34" charset="0"/>
                <a:cs typeface="Verdana" pitchFamily="34" charset="0"/>
              </a:rPr>
              <a:t>IBM, Microsoft, </a:t>
            </a:r>
          </a:p>
          <a:p>
            <a:pPr lvl="0"/>
            <a:r>
              <a:rPr lang="en-US" sz="2400" dirty="0">
                <a:latin typeface="Verdana" pitchFamily="34" charset="0"/>
                <a:ea typeface="Verdana" pitchFamily="34" charset="0"/>
                <a:cs typeface="Verdana" pitchFamily="34" charset="0"/>
              </a:rPr>
              <a:t>Barclays Capital, </a:t>
            </a:r>
          </a:p>
          <a:p>
            <a:pPr lvl="0"/>
            <a:r>
              <a:rPr lang="en-US" sz="2400" dirty="0">
                <a:latin typeface="Verdana" pitchFamily="34" charset="0"/>
                <a:ea typeface="Verdana" pitchFamily="34" charset="0"/>
                <a:cs typeface="Verdana" pitchFamily="34" charset="0"/>
              </a:rPr>
              <a:t>Capital One, </a:t>
            </a:r>
          </a:p>
          <a:p>
            <a:pPr lvl="0"/>
            <a:r>
              <a:rPr lang="en-US" sz="2400" dirty="0">
                <a:latin typeface="Verdana" pitchFamily="34" charset="0"/>
                <a:ea typeface="Verdana" pitchFamily="34" charset="0"/>
                <a:cs typeface="Verdana" pitchFamily="34" charset="0"/>
              </a:rPr>
              <a:t>Target, Walmart…</a:t>
            </a:r>
          </a:p>
          <a:p>
            <a:endParaRPr lang="en-US" sz="2400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9230" y="4224878"/>
            <a:ext cx="531477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3000" dirty="0">
                <a:solidFill>
                  <a:srgbClr val="F7850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2009 - 		2011</a:t>
            </a:r>
            <a:endParaRPr lang="en-US" sz="3000" dirty="0">
              <a:solidFill>
                <a:srgbClr val="F7850D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48972652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4000" t="3333" r="4801" b="13333"/>
          <a:stretch/>
        </p:blipFill>
        <p:spPr>
          <a:xfrm>
            <a:off x="-1" y="0"/>
            <a:ext cx="9173261" cy="6934200"/>
          </a:xfrm>
          <a:prstGeom prst="rect">
            <a:avLst/>
          </a:prstGeom>
        </p:spPr>
      </p:pic>
      <p:sp>
        <p:nvSpPr>
          <p:cNvPr id="4" name="Title 2"/>
          <p:cNvSpPr>
            <a:spLocks noGrp="1"/>
          </p:cNvSpPr>
          <p:nvPr>
            <p:ph type="title"/>
          </p:nvPr>
        </p:nvSpPr>
        <p:spPr>
          <a:xfrm>
            <a:off x="0" y="1219200"/>
            <a:ext cx="9173260" cy="1027907"/>
          </a:xfrm>
        </p:spPr>
        <p:txBody>
          <a:bodyPr anchor="ctr">
            <a:noAutofit/>
          </a:bodyPr>
          <a:lstStyle/>
          <a:p>
            <a:pPr algn="ctr"/>
            <a:r>
              <a:rPr lang="en-US" altLang="en-US" sz="8800" dirty="0">
                <a:solidFill>
                  <a:srgbClr val="E96217"/>
                </a:solidFill>
                <a:latin typeface="Britannic Bold" pitchFamily="34" charset="0"/>
              </a:rPr>
              <a:t>Ready for DevOps? </a:t>
            </a:r>
            <a:br>
              <a:rPr lang="en-US" altLang="en-US" sz="8800" dirty="0">
                <a:solidFill>
                  <a:srgbClr val="E96217"/>
                </a:solidFill>
                <a:latin typeface="Britannic Bold" pitchFamily="34" charset="0"/>
              </a:rPr>
            </a:br>
            <a:r>
              <a:rPr lang="en-US" altLang="en-US" sz="8800" dirty="0">
                <a:latin typeface="Britannic Bold" pitchFamily="34" charset="0"/>
              </a:rPr>
              <a:t>How Do You</a:t>
            </a:r>
          </a:p>
        </p:txBody>
      </p:sp>
      <p:sp>
        <p:nvSpPr>
          <p:cNvPr id="5" name="TextBox 4"/>
          <p:cNvSpPr txBox="1"/>
          <p:nvPr/>
        </p:nvSpPr>
        <p:spPr>
          <a:xfrm rot="21076694">
            <a:off x="4183913" y="5440740"/>
            <a:ext cx="77617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i="1" dirty="0">
                <a:latin typeface="Britannic Bold" pitchFamily="34" charset="0"/>
              </a:rPr>
              <a:t>?</a:t>
            </a:r>
          </a:p>
        </p:txBody>
      </p:sp>
    </p:spTree>
    <p:extLst>
      <p:ext uri="{BB962C8B-B14F-4D97-AF65-F5344CB8AC3E}">
        <p14:creationId xmlns="" xmlns:p14="http://schemas.microsoft.com/office/powerpoint/2010/main" val="340991156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13641" t="9986" r="12201" b="3641"/>
          <a:stretch/>
        </p:blipFill>
        <p:spPr>
          <a:xfrm>
            <a:off x="302568" y="1124744"/>
            <a:ext cx="8460432" cy="4895915"/>
          </a:xfrm>
          <a:prstGeom prst="rect">
            <a:avLst/>
          </a:prstGeom>
          <a:effectLst>
            <a:innerShdw blurRad="63500" dist="50800" dir="5400000">
              <a:prstClr val="black">
                <a:alpha val="50000"/>
              </a:prstClr>
            </a:innerShdw>
          </a:effectLst>
        </p:spPr>
      </p:pic>
      <p:sp>
        <p:nvSpPr>
          <p:cNvPr id="29699" name="Title 2"/>
          <p:cNvSpPr>
            <a:spLocks noGrp="1"/>
          </p:cNvSpPr>
          <p:nvPr>
            <p:ph type="title"/>
          </p:nvPr>
        </p:nvSpPr>
        <p:spPr>
          <a:xfrm>
            <a:off x="1295400" y="0"/>
            <a:ext cx="7467600" cy="1196975"/>
          </a:xfrm>
        </p:spPr>
        <p:txBody>
          <a:bodyPr anchor="ctr"/>
          <a:lstStyle/>
          <a:p>
            <a:pPr algn="ctr"/>
            <a:r>
              <a:rPr lang="en-US" altLang="en-US" b="1" dirty="0">
                <a:latin typeface="Verdana" pitchFamily="34" charset="0"/>
              </a:rPr>
              <a:t>Optimize Your Flow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4696242"/>
            <a:ext cx="9144000" cy="1508105"/>
          </a:xfrm>
          <a:prstGeom prst="rect">
            <a:avLst/>
          </a:prstGeom>
          <a:solidFill>
            <a:schemeClr val="bg1">
              <a:tint val="95000"/>
              <a:satMod val="170000"/>
              <a:alpha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rgbClr val="E96217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Any improvement not made at the constraint is an illusion</a:t>
            </a:r>
          </a:p>
          <a:p>
            <a:pPr algn="r"/>
            <a:r>
              <a:rPr lang="en-US" sz="2000" dirty="0"/>
              <a:t>“The Phoenix Project”</a:t>
            </a:r>
            <a:endParaRPr lang="en-US" sz="2000" b="1" dirty="0">
              <a:solidFill>
                <a:srgbClr val="E96217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00197886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Bottles, Cellar, Bottle Of Wine, Wine, Red Wine, Wine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324601"/>
          </a:xfrm>
          <a:prstGeom prst="rect">
            <a:avLst/>
          </a:prstGeom>
          <a:noFill/>
        </p:spPr>
      </p:pic>
      <p:sp>
        <p:nvSpPr>
          <p:cNvPr id="31746" name="Title 2"/>
          <p:cNvSpPr>
            <a:spLocks noGrp="1"/>
          </p:cNvSpPr>
          <p:nvPr>
            <p:ph type="title"/>
          </p:nvPr>
        </p:nvSpPr>
        <p:spPr>
          <a:xfrm>
            <a:off x="1219200" y="147605"/>
            <a:ext cx="7286625" cy="1196975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altLang="en-US" b="1" dirty="0" smtClean="0">
                <a:solidFill>
                  <a:srgbClr val="F7850D"/>
                </a:solidFill>
                <a:latin typeface="Verdana" pitchFamily="34" charset="0"/>
              </a:rPr>
              <a:t>Beware of different types of bottleneck!</a:t>
            </a:r>
            <a:endParaRPr lang="en-US" altLang="en-US" b="1" dirty="0">
              <a:solidFill>
                <a:srgbClr val="F7850D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06000303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63538" y="1395413"/>
            <a:ext cx="8323262" cy="47005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Donut 20"/>
          <p:cNvSpPr/>
          <p:nvPr/>
        </p:nvSpPr>
        <p:spPr bwMode="auto">
          <a:xfrm rot="10800000">
            <a:off x="366116" y="1577477"/>
            <a:ext cx="8473084" cy="4694735"/>
          </a:xfrm>
          <a:prstGeom prst="donut">
            <a:avLst>
              <a:gd name="adj" fmla="val 11426"/>
            </a:avLst>
          </a:prstGeom>
          <a:solidFill>
            <a:schemeClr val="accent3">
              <a:lumMod val="75000"/>
            </a:schemeClr>
          </a:solidFill>
          <a:ln w="9525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18352982" lon="1995176" rev="19495428"/>
            </a:camera>
            <a:lightRig rig="threePt" dir="t"/>
          </a:scene3d>
          <a:extLst/>
        </p:spPr>
        <p:txBody>
          <a:bodyPr lIns="69677" tIns="34839" rIns="69677" bIns="34839"/>
          <a:lstStyle/>
          <a:p>
            <a:pPr defTabSz="342338">
              <a:buClr>
                <a:srgbClr val="000000"/>
              </a:buClr>
              <a:buSzPct val="100000"/>
              <a:defRPr/>
            </a:pPr>
            <a:endParaRPr lang="en-US" sz="2700" dirty="0">
              <a:solidFill>
                <a:srgbClr val="FFC000"/>
              </a:solidFill>
              <a:latin typeface="Myriad Pro" charset="0"/>
              <a:ea typeface="ＭＳ Ｐゴシック" charset="0"/>
              <a:cs typeface="Arial Unicode MS" charset="0"/>
            </a:endParaRPr>
          </a:p>
        </p:txBody>
      </p:sp>
      <p:pic>
        <p:nvPicPr>
          <p:cNvPr id="33796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2362" y="2335213"/>
            <a:ext cx="749300" cy="2074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3797" name="Picture 5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6287" y="2035175"/>
            <a:ext cx="476250" cy="1936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156374" y="3368676"/>
            <a:ext cx="1736725" cy="932133"/>
          </a:xfrm>
          <a:prstGeom prst="rect">
            <a:avLst/>
          </a:prstGeom>
          <a:noFill/>
        </p:spPr>
        <p:txBody>
          <a:bodyPr wrap="square" lIns="69677" tIns="34839" rIns="69677" bIns="34839">
            <a:spAutoFit/>
          </a:bodyPr>
          <a:lstStyle/>
          <a:p>
            <a:pPr algn="ctr">
              <a:defRPr/>
            </a:pPr>
            <a:r>
              <a:rPr lang="en-US" sz="2800" b="1" dirty="0">
                <a:solidFill>
                  <a:srgbClr val="FFC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Scrum Team</a:t>
            </a:r>
          </a:p>
        </p:txBody>
      </p:sp>
      <p:sp>
        <p:nvSpPr>
          <p:cNvPr id="33799" name="TextBox 3"/>
          <p:cNvSpPr txBox="1">
            <a:spLocks noChangeArrowheads="1"/>
          </p:cNvSpPr>
          <p:nvPr/>
        </p:nvSpPr>
        <p:spPr bwMode="auto">
          <a:xfrm>
            <a:off x="2284412" y="1428751"/>
            <a:ext cx="1244600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9677" tIns="34839" rIns="69677" bIns="34839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r>
              <a:rPr lang="en-US" altLang="en-US" sz="4400" dirty="0">
                <a:solidFill>
                  <a:schemeClr val="bg1"/>
                </a:solidFill>
                <a:latin typeface="Verdana" pitchFamily="34" charset="0"/>
              </a:rPr>
              <a:t>Dev</a:t>
            </a:r>
          </a:p>
        </p:txBody>
      </p:sp>
      <p:sp>
        <p:nvSpPr>
          <p:cNvPr id="33800" name="TextBox 4"/>
          <p:cNvSpPr txBox="1">
            <a:spLocks noChangeArrowheads="1"/>
          </p:cNvSpPr>
          <p:nvPr/>
        </p:nvSpPr>
        <p:spPr bwMode="auto">
          <a:xfrm>
            <a:off x="5965824" y="1370806"/>
            <a:ext cx="1228725" cy="74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9677" tIns="34839" rIns="69677" bIns="34839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r>
              <a:rPr lang="en-US" altLang="en-US" sz="4400" dirty="0">
                <a:solidFill>
                  <a:schemeClr val="bg1"/>
                </a:solidFill>
                <a:latin typeface="Verdana" pitchFamily="34" charset="0"/>
              </a:rPr>
              <a:t>Ops</a:t>
            </a:r>
          </a:p>
        </p:txBody>
      </p:sp>
      <p:pic>
        <p:nvPicPr>
          <p:cNvPr id="33801" name="Picture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r="18465"/>
          <a:stretch>
            <a:fillRect/>
          </a:stretch>
        </p:blipFill>
        <p:spPr bwMode="auto">
          <a:xfrm>
            <a:off x="6934200" y="2209800"/>
            <a:ext cx="581025" cy="2401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803" name="Picture 1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1662" y="2071688"/>
            <a:ext cx="600075" cy="2192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804" name="Picture 5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3162" y="2362200"/>
            <a:ext cx="477838" cy="1936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3805" name="Picture 2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9550" y="1981200"/>
            <a:ext cx="600075" cy="219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795" name="Picture 4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r="23456"/>
          <a:stretch>
            <a:fillRect/>
          </a:stretch>
        </p:blipFill>
        <p:spPr bwMode="auto">
          <a:xfrm>
            <a:off x="6378575" y="2325688"/>
            <a:ext cx="555625" cy="2217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3802" name="Picture 1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13281" r="23479"/>
          <a:stretch>
            <a:fillRect/>
          </a:stretch>
        </p:blipFill>
        <p:spPr bwMode="auto">
          <a:xfrm>
            <a:off x="5715000" y="2325688"/>
            <a:ext cx="685800" cy="2244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63538" y="191293"/>
            <a:ext cx="8323262" cy="1027907"/>
          </a:xfrm>
        </p:spPr>
        <p:txBody>
          <a:bodyPr>
            <a:noAutofit/>
          </a:bodyPr>
          <a:lstStyle/>
          <a:p>
            <a:r>
              <a:rPr lang="en-US" b="1" dirty="0">
                <a:latin typeface="Verdana" charset="0"/>
                <a:ea typeface="Verdana" charset="0"/>
                <a:cs typeface="Verdana" charset="0"/>
              </a:rPr>
              <a:t>Enable Dev and Ops Collaboration</a:t>
            </a:r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363538" y="5337958"/>
            <a:ext cx="8323262" cy="910442"/>
          </a:xfrm>
          <a:prstGeom prst="rect">
            <a:avLst/>
          </a:prstGeom>
          <a:solidFill>
            <a:schemeClr val="bg1">
              <a:tint val="95000"/>
              <a:satMod val="170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altLang="en-US" b="1" dirty="0">
                <a:solidFill>
                  <a:srgbClr val="E96217"/>
                </a:solidFill>
              </a:rPr>
              <a:t>Cross-train, Build T-shaped skills</a:t>
            </a:r>
          </a:p>
        </p:txBody>
      </p:sp>
    </p:spTree>
    <p:extLst>
      <p:ext uri="{BB962C8B-B14F-4D97-AF65-F5344CB8AC3E}">
        <p14:creationId xmlns="" xmlns:p14="http://schemas.microsoft.com/office/powerpoint/2010/main" val="14757813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Title 2"/>
          <p:cNvSpPr>
            <a:spLocks noGrp="1"/>
          </p:cNvSpPr>
          <p:nvPr>
            <p:ph type="title"/>
          </p:nvPr>
        </p:nvSpPr>
        <p:spPr>
          <a:xfrm>
            <a:off x="1143001" y="133162"/>
            <a:ext cx="7467599" cy="1064839"/>
          </a:xfrm>
        </p:spPr>
        <p:txBody>
          <a:bodyPr>
            <a:noAutofit/>
          </a:bodyPr>
          <a:lstStyle/>
          <a:p>
            <a:r>
              <a:rPr lang="en-US" altLang="en-US" b="1" dirty="0"/>
              <a:t>Split Work into Smaller Batches</a:t>
            </a:r>
          </a:p>
        </p:txBody>
      </p:sp>
      <p:pic>
        <p:nvPicPr>
          <p:cNvPr id="1026" name="Picture 2" descr="Motorcycle lane filtering: faster and safer for riders, plus it makes the journey quicker for everyone...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9658" b="-10911"/>
          <a:stretch/>
        </p:blipFill>
        <p:spPr bwMode="auto">
          <a:xfrm>
            <a:off x="0" y="1371600"/>
            <a:ext cx="9104662" cy="614900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323575934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Title 2"/>
          <p:cNvSpPr>
            <a:spLocks noGrp="1"/>
          </p:cNvSpPr>
          <p:nvPr>
            <p:ph type="title"/>
          </p:nvPr>
        </p:nvSpPr>
        <p:spPr>
          <a:xfrm>
            <a:off x="1524001" y="133162"/>
            <a:ext cx="7467599" cy="1064839"/>
          </a:xfrm>
        </p:spPr>
        <p:txBody>
          <a:bodyPr>
            <a:noAutofit/>
          </a:bodyPr>
          <a:lstStyle/>
          <a:p>
            <a:r>
              <a:rPr lang="en-US" altLang="en-US" b="1" dirty="0"/>
              <a:t>Simplify and Automate Your Deployments</a:t>
            </a: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2057400"/>
            <a:ext cx="2697230" cy="34934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266738028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>
          <a:xfrm>
            <a:off x="914400" y="228600"/>
            <a:ext cx="7759337" cy="1120775"/>
          </a:xfrm>
        </p:spPr>
        <p:txBody>
          <a:bodyPr anchor="ctr">
            <a:noAutofit/>
          </a:bodyPr>
          <a:lstStyle/>
          <a:p>
            <a:pPr algn="ctr"/>
            <a:r>
              <a:rPr lang="en-US" altLang="en-US" b="1" dirty="0">
                <a:latin typeface="Verdana" pitchFamily="34" charset="0"/>
              </a:rPr>
              <a:t>Sprint 3: DevOps  Transformation.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sz="quarter" idx="1"/>
          </p:nvPr>
        </p:nvSpPr>
        <p:spPr>
          <a:xfrm>
            <a:off x="179388" y="2521346"/>
            <a:ext cx="4527550" cy="2667793"/>
          </a:xfrm>
          <a:prstGeom prst="rect">
            <a:avLst/>
          </a:prstGeom>
          <a:noFill/>
        </p:spPr>
        <p:txBody>
          <a:bodyPr anchor="ctr">
            <a:noAutofit/>
          </a:bodyPr>
          <a:lstStyle/>
          <a:p>
            <a:pPr marL="457200" indent="-457200">
              <a:buFont typeface="Arial" pitchFamily="34" charset="0"/>
              <a:buChar char="•"/>
              <a:defRPr/>
            </a:pP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Build </a:t>
            </a:r>
            <a:r>
              <a:rPr lang="en-US" sz="2400" b="1" dirty="0">
                <a:solidFill>
                  <a:srgbClr val="F7850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T-shaped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skills.</a:t>
            </a:r>
          </a:p>
          <a:p>
            <a:pPr marL="457200" indent="-457200">
              <a:buFont typeface="Arial" pitchFamily="34" charset="0"/>
              <a:buChar char="•"/>
              <a:defRPr/>
            </a:pPr>
            <a:r>
              <a:rPr lang="en-US" sz="2400" b="1" dirty="0">
                <a:solidFill>
                  <a:srgbClr val="F7850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Reduce batch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sizes.</a:t>
            </a:r>
          </a:p>
          <a:p>
            <a:pPr marL="457200" indent="-457200">
              <a:buFont typeface="Arial" pitchFamily="34" charset="0"/>
              <a:buChar char="•"/>
              <a:defRPr/>
            </a:pP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Accelerate the feedback loop with </a:t>
            </a:r>
            <a:r>
              <a:rPr lang="en-US" sz="2400" b="1" dirty="0">
                <a:solidFill>
                  <a:srgbClr val="F7850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simplified deployment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48200" y="1524000"/>
            <a:ext cx="4421187" cy="4205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53157105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2060"/>
                </a:solidFill>
              </a:rPr>
              <a:t>Your Introduction</a:t>
            </a:r>
            <a:endParaRPr lang="en-US" sz="4800" b="1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33400" y="1219200"/>
            <a:ext cx="8153400" cy="4800600"/>
          </a:xfrm>
        </p:spPr>
        <p:txBody>
          <a:bodyPr anchor="ctr">
            <a:normAutofit/>
          </a:bodyPr>
          <a:lstStyle/>
          <a:p>
            <a:pPr algn="ctr">
              <a:buNone/>
            </a:pPr>
            <a:r>
              <a:rPr lang="en-US" sz="3200" dirty="0" smtClean="0">
                <a:latin typeface="Castellar" pitchFamily="18" charset="0"/>
              </a:rPr>
              <a:t>use Your favorite short introduction, </a:t>
            </a:r>
          </a:p>
          <a:p>
            <a:pPr algn="ctr">
              <a:buNone/>
            </a:pPr>
            <a:r>
              <a:rPr lang="en-US" sz="3200" dirty="0" smtClean="0">
                <a:latin typeface="Castellar" pitchFamily="18" charset="0"/>
              </a:rPr>
              <a:t>your twitter handle, </a:t>
            </a:r>
          </a:p>
          <a:p>
            <a:pPr algn="ctr">
              <a:buNone/>
            </a:pPr>
            <a:r>
              <a:rPr lang="en-US" sz="3200" dirty="0" smtClean="0">
                <a:latin typeface="Castellar" pitchFamily="18" charset="0"/>
              </a:rPr>
              <a:t>best way to contact you</a:t>
            </a:r>
          </a:p>
          <a:p>
            <a:pPr algn="ctr"/>
            <a:endParaRPr lang="en-US" sz="3200" dirty="0">
              <a:latin typeface="Castellar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895600"/>
            <a:ext cx="8001000" cy="990600"/>
          </a:xfrm>
        </p:spPr>
        <p:txBody>
          <a:bodyPr>
            <a:noAutofit/>
          </a:bodyPr>
          <a:lstStyle/>
          <a:p>
            <a:r>
              <a:rPr lang="en-US" sz="6000" b="1" dirty="0" smtClean="0">
                <a:latin typeface="Verdana" charset="0"/>
                <a:ea typeface="Verdana" charset="0"/>
                <a:cs typeface="Verdana" charset="0"/>
              </a:rPr>
              <a:t>Final Debriefing</a:t>
            </a:r>
            <a:endParaRPr lang="en-US" sz="6000" b="1" dirty="0">
              <a:latin typeface="Verdana" charset="0"/>
              <a:ea typeface="Verdana" charset="0"/>
              <a:cs typeface="Verdana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96975"/>
          </a:xfrm>
        </p:spPr>
        <p:txBody>
          <a:bodyPr anchor="ctr"/>
          <a:lstStyle/>
          <a:p>
            <a:pPr algn="ctr"/>
            <a:r>
              <a:rPr lang="en-US" altLang="en-US" b="1" dirty="0">
                <a:latin typeface="Verdana" pitchFamily="34" charset="0"/>
              </a:rPr>
              <a:t>Recommended Reading:</a:t>
            </a:r>
          </a:p>
        </p:txBody>
      </p:sp>
      <p:pic>
        <p:nvPicPr>
          <p:cNvPr id="41987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555" y="3689117"/>
            <a:ext cx="1714891" cy="23557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988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965" t="3166"/>
          <a:stretch>
            <a:fillRect/>
          </a:stretch>
        </p:blipFill>
        <p:spPr bwMode="auto">
          <a:xfrm>
            <a:off x="2667000" y="1168886"/>
            <a:ext cx="1595685" cy="235825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989" name="Picture 8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3264"/>
          <a:stretch>
            <a:fillRect/>
          </a:stretch>
        </p:blipFill>
        <p:spPr bwMode="auto">
          <a:xfrm>
            <a:off x="5897979" y="3676324"/>
            <a:ext cx="1722438" cy="2368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991" name="Picture 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760" y="3702563"/>
            <a:ext cx="1592262" cy="2328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109" y="1122866"/>
            <a:ext cx="1714891" cy="237618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28224919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1" name="Title 2"/>
          <p:cNvSpPr>
            <a:spLocks noGrp="1"/>
          </p:cNvSpPr>
          <p:nvPr>
            <p:ph type="title"/>
          </p:nvPr>
        </p:nvSpPr>
        <p:spPr>
          <a:xfrm>
            <a:off x="0" y="-22225"/>
            <a:ext cx="9144000" cy="1252538"/>
          </a:xfrm>
        </p:spPr>
        <p:txBody>
          <a:bodyPr anchor="ctr"/>
          <a:lstStyle/>
          <a:p>
            <a:pPr algn="ctr"/>
            <a:r>
              <a:rPr lang="en-US" altLang="en-US" b="1" dirty="0">
                <a:latin typeface="Verdana" pitchFamily="34" charset="0"/>
              </a:rPr>
              <a:t>Links and Credits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838200" y="1066800"/>
            <a:ext cx="8139112" cy="4608512"/>
          </a:xfrm>
          <a:prstGeom prst="rect">
            <a:avLst/>
          </a:prstGeom>
          <a:noFill/>
        </p:spPr>
        <p:txBody>
          <a:bodyPr>
            <a:noAutofit/>
          </a:bodyPr>
          <a:lstStyle/>
          <a:p>
            <a:pPr marL="0" indent="0">
              <a:buNone/>
              <a:defRPr/>
            </a:pPr>
            <a:endParaRPr lang="en-US" sz="2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defRPr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https://www.getchef.com/blog/2010/07/16/what-devops-means-to-me/</a:t>
            </a:r>
          </a:p>
          <a:p>
            <a:pPr>
              <a:defRPr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https://puppet.com/resources/white-paper/2016-state-of-devops-report</a:t>
            </a:r>
          </a:p>
          <a:p>
            <a:pPr>
              <a:defRPr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https://blog.newrelic.com/2014/05/16/devops-name/</a:t>
            </a:r>
          </a:p>
          <a:p>
            <a:pPr>
              <a:defRPr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http://continuousdelivery.com/</a:t>
            </a:r>
          </a:p>
          <a:p>
            <a:pPr>
              <a:buFontTx/>
              <a:buChar char="-"/>
              <a:defRPr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https://</a:t>
            </a:r>
            <a:r>
              <a:rPr lang="en-US" sz="20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pixabay.com</a:t>
            </a:r>
            <a:r>
              <a:rPr lang="en-US" sz="20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</a:t>
            </a:r>
          </a:p>
          <a:p>
            <a:pPr>
              <a:buFontTx/>
              <a:buChar char="-"/>
              <a:defRPr/>
            </a:pPr>
            <a:r>
              <a:rPr lang="en-US" sz="20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http://</a:t>
            </a:r>
            <a:r>
              <a:rPr lang="en-US" sz="20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vectorcharacters.net</a:t>
            </a:r>
            <a:r>
              <a:rPr lang="en-US" sz="20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</a:t>
            </a:r>
          </a:p>
          <a:p>
            <a:pPr>
              <a:defRPr/>
            </a:pPr>
            <a:endParaRPr lang="en-US" sz="2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buNone/>
              <a:defRPr/>
            </a:pPr>
            <a:endParaRPr lang="en-US" sz="2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buNone/>
              <a:defRPr/>
            </a:pPr>
            <a:endParaRPr lang="en-US" sz="2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defRPr/>
            </a:pPr>
            <a:endParaRPr lang="en-US" sz="2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buFont typeface="+mj-lt"/>
              <a:buAutoNum type="arabicPeriod"/>
              <a:defRPr/>
            </a:pPr>
            <a:endParaRPr lang="en-US" sz="2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buFont typeface="+mj-lt"/>
              <a:buAutoNum type="arabicPeriod"/>
              <a:defRPr/>
            </a:pPr>
            <a:endParaRPr lang="en-US" sz="2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buFont typeface="+mj-lt"/>
              <a:buAutoNum type="arabicPeriod"/>
              <a:defRPr/>
            </a:pPr>
            <a:endParaRPr lang="en-US" sz="2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defRPr/>
            </a:pPr>
            <a:endParaRPr lang="en-US" sz="2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71595741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innolution.com/uploads/misc/Visual_AGILExicon_Slide_Insert_Imag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609600"/>
            <a:ext cx="8631858" cy="5257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=""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297587"/>
            <a:ext cx="6995497" cy="3732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544" y="3087824"/>
            <a:ext cx="1106067" cy="118872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4960661" y="2590800"/>
            <a:ext cx="4107139" cy="3508272"/>
            <a:chOff x="4261631" y="2514600"/>
            <a:chExt cx="4880791" cy="3885686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7055" y="2514600"/>
              <a:ext cx="2145367" cy="226014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38800" y="3327806"/>
              <a:ext cx="2145367" cy="226014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61631" y="4140146"/>
              <a:ext cx="2145367" cy="2260140"/>
            </a:xfrm>
            <a:prstGeom prst="rect">
              <a:avLst/>
            </a:prstGeom>
          </p:spPr>
        </p:pic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8040" y="4043473"/>
            <a:ext cx="1208166" cy="1298448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5999738" y="3575057"/>
            <a:ext cx="3098943" cy="2877118"/>
            <a:chOff x="5999738" y="3575057"/>
            <a:chExt cx="3098943" cy="2877118"/>
          </a:xfrm>
        </p:grpSpPr>
        <p:sp>
          <p:nvSpPr>
            <p:cNvPr id="20" name="TextBox 19"/>
            <p:cNvSpPr txBox="1"/>
            <p:nvPr/>
          </p:nvSpPr>
          <p:spPr>
            <a:xfrm>
              <a:off x="7010400" y="5867400"/>
              <a:ext cx="181408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solidFill>
                    <a:srgbClr val="E78019"/>
                  </a:solidFill>
                </a:rPr>
                <a:t>Ops Team</a:t>
              </a:r>
            </a:p>
          </p:txBody>
        </p: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4463" y="3575057"/>
              <a:ext cx="824218" cy="1020307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99738" y="5173529"/>
              <a:ext cx="824218" cy="1020307"/>
            </a:xfrm>
            <a:prstGeom prst="rect">
              <a:avLst/>
            </a:prstGeom>
          </p:spPr>
        </p:pic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73230">
            <a:off x="6658411" y="4437839"/>
            <a:ext cx="1208165" cy="129844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27562">
            <a:off x="6871586" y="4807486"/>
            <a:ext cx="1207008" cy="129720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 rot="570338">
            <a:off x="7838165" y="4586559"/>
            <a:ext cx="1207008" cy="129720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 rot="2591644">
            <a:off x="6376424" y="3056737"/>
            <a:ext cx="1207008" cy="1297203"/>
          </a:xfrm>
          <a:prstGeom prst="rect">
            <a:avLst/>
          </a:prstGeom>
        </p:spPr>
      </p:pic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1287625" y="228600"/>
            <a:ext cx="6986838" cy="990600"/>
          </a:xfrm>
        </p:spPr>
        <p:txBody>
          <a:bodyPr anchor="ctr">
            <a:noAutofit/>
          </a:bodyPr>
          <a:lstStyle/>
          <a:p>
            <a:pPr algn="ctr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4800" b="1" dirty="0">
                <a:ea typeface="Verdana" panose="020B0604030504040204" pitchFamily="34" charset="0"/>
                <a:cs typeface="Verdana" panose="020B0604030504040204" pitchFamily="34" charset="0"/>
              </a:rPr>
              <a:t>Scrum Team: Focus on </a:t>
            </a:r>
            <a:r>
              <a:rPr lang="en-US" sz="4800" b="1" dirty="0">
                <a:solidFill>
                  <a:srgbClr val="F7850D"/>
                </a:solidFill>
                <a:ea typeface="Verdana" panose="020B0604030504040204" pitchFamily="34" charset="0"/>
                <a:cs typeface="Verdana" panose="020B0604030504040204" pitchFamily="34" charset="0"/>
              </a:rPr>
              <a:t>Delivery </a:t>
            </a:r>
            <a:r>
              <a:rPr lang="en-US" sz="4800" b="1" dirty="0"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r>
              <a:rPr lang="en-US" sz="4800" b="1" dirty="0">
                <a:solidFill>
                  <a:srgbClr val="F7850D"/>
                </a:solidFill>
                <a:ea typeface="Verdana" panose="020B0604030504040204" pitchFamily="34" charset="0"/>
                <a:cs typeface="Verdana" panose="020B0604030504040204" pitchFamily="34" charset="0"/>
              </a:rPr>
              <a:t> Speed</a:t>
            </a: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315687216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26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4" presetID="26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0" presetID="26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6" presetID="26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=""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58" y="1619030"/>
            <a:ext cx="3420852" cy="183304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roup 9"/>
          <p:cNvGrpSpPr/>
          <p:nvPr/>
        </p:nvGrpSpPr>
        <p:grpSpPr>
          <a:xfrm>
            <a:off x="330993" y="1676400"/>
            <a:ext cx="6755607" cy="3048000"/>
            <a:chOff x="4261631" y="2514600"/>
            <a:chExt cx="4880791" cy="3885686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7055" y="2514600"/>
              <a:ext cx="2145367" cy="226014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38800" y="3327806"/>
              <a:ext cx="2145367" cy="226014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61631" y="4140146"/>
              <a:ext cx="2145367" cy="2260140"/>
            </a:xfrm>
            <a:prstGeom prst="rect">
              <a:avLst/>
            </a:prstGeom>
          </p:spPr>
        </p:pic>
      </p:grpSp>
      <p:pic>
        <p:nvPicPr>
          <p:cNvPr id="19" name="Picture 1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594" y="4770893"/>
            <a:ext cx="824218" cy="102030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231" y="4275206"/>
            <a:ext cx="824218" cy="102030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2306" y="4689053"/>
            <a:ext cx="4185493" cy="2092747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782" y="3905080"/>
            <a:ext cx="824218" cy="10203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31497" y="2590800"/>
            <a:ext cx="231250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Pager Duty </a:t>
            </a:r>
          </a:p>
          <a:p>
            <a:pPr algn="ctr"/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On-call support</a:t>
            </a:r>
          </a:p>
          <a:p>
            <a:pPr algn="ctr"/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Monitoring</a:t>
            </a:r>
          </a:p>
          <a:p>
            <a:pPr algn="ctr"/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Upgrades</a:t>
            </a:r>
          </a:p>
          <a:p>
            <a:pPr algn="ctr"/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Security Patching</a:t>
            </a:r>
          </a:p>
          <a:p>
            <a:pPr algn="ctr"/>
            <a:r>
              <a:rPr lang="en-US" sz="20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Backups</a:t>
            </a:r>
            <a:endParaRPr lang="en-US" sz="20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11991">
            <a:off x="2848008" y="2219888"/>
            <a:ext cx="1208166" cy="1298448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8215" y="2931235"/>
            <a:ext cx="1208166" cy="1298448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2438400"/>
            <a:ext cx="1208166" cy="1298448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6674" y="3303991"/>
            <a:ext cx="1208166" cy="1298448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291" y="3472445"/>
            <a:ext cx="1208166" cy="1298448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304800" y="381000"/>
            <a:ext cx="8610600" cy="990600"/>
          </a:xfrm>
        </p:spPr>
        <p:txBody>
          <a:bodyPr anchor="ctr">
            <a:noAutofit/>
          </a:bodyPr>
          <a:lstStyle/>
          <a:p>
            <a:pPr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4800" b="1" dirty="0"/>
              <a:t>Ops Team: Focus on </a:t>
            </a:r>
            <a:r>
              <a:rPr lang="en-US" sz="4800" b="1" dirty="0">
                <a:solidFill>
                  <a:srgbClr val="F7850D"/>
                </a:solidFill>
              </a:rPr>
              <a:t>Stability</a:t>
            </a:r>
            <a:r>
              <a:rPr lang="en-US" sz="4800" b="1" dirty="0"/>
              <a:t> and </a:t>
            </a:r>
            <a:r>
              <a:rPr lang="en-US" sz="4800" b="1" dirty="0">
                <a:solidFill>
                  <a:srgbClr val="F7850D"/>
                </a:solidFill>
              </a:rPr>
              <a:t>Reliability</a:t>
            </a:r>
            <a:r>
              <a:rPr lang="en-US" sz="4800" b="1" dirty="0"/>
              <a:t> </a:t>
            </a: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38651891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/>
          <p:cNvSpPr>
            <a:spLocks noGrp="1"/>
          </p:cNvSpPr>
          <p:nvPr>
            <p:ph type="title"/>
          </p:nvPr>
        </p:nvSpPr>
        <p:spPr>
          <a:xfrm>
            <a:off x="228600" y="304800"/>
            <a:ext cx="8686800" cy="1027907"/>
          </a:xfrm>
        </p:spPr>
        <p:txBody>
          <a:bodyPr>
            <a:noAutofit/>
          </a:bodyPr>
          <a:lstStyle/>
          <a:p>
            <a:pPr algn="ctr"/>
            <a:r>
              <a:rPr lang="en-US" sz="4800" b="1" dirty="0" smtClean="0">
                <a:solidFill>
                  <a:srgbClr val="002060"/>
                </a:solidFill>
              </a:rPr>
              <a:t>Misalignment of Goals</a:t>
            </a:r>
            <a:endParaRPr lang="en-US" sz="4800" b="1" dirty="0">
              <a:solidFill>
                <a:srgbClr val="002060"/>
              </a:solidFill>
            </a:endParaRPr>
          </a:p>
        </p:txBody>
      </p:sp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1511545963"/>
              </p:ext>
            </p:extLst>
          </p:nvPr>
        </p:nvGraphicFramePr>
        <p:xfrm>
          <a:off x="1219200" y="1447800"/>
          <a:ext cx="6477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7042" name="Picture 2" descr="http://www.innolution.com/images/made/uploads/icon-language/d523cf0d3db12bd2e345fa27692530a97ed10ee0.pn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2438400" y="1706880"/>
            <a:ext cx="1544706" cy="1188720"/>
          </a:xfrm>
          <a:prstGeom prst="rect">
            <a:avLst/>
          </a:prstGeom>
          <a:noFill/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5181600"/>
            <a:ext cx="664799" cy="822960"/>
          </a:xfrm>
          <a:prstGeom prst="rect">
            <a:avLst/>
          </a:prstGeom>
        </p:spPr>
      </p:pic>
      <p:pic>
        <p:nvPicPr>
          <p:cNvPr id="87044" name="Picture 4" descr="http://www.innolution.com/images/made/uploads/icon-language/6f939a8ee17565195f47ae632e9c475ec0617c18.png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5029200" y="1676400"/>
            <a:ext cx="1248316" cy="118872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61486282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19976" r="19899"/>
          <a:stretch/>
        </p:blipFill>
        <p:spPr bwMode="auto">
          <a:xfrm>
            <a:off x="304800" y="304800"/>
            <a:ext cx="854519" cy="2651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r="20447"/>
          <a:stretch/>
        </p:blipFill>
        <p:spPr bwMode="auto">
          <a:xfrm>
            <a:off x="381000" y="3124200"/>
            <a:ext cx="812062" cy="2651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0" y="3048000"/>
            <a:ext cx="831474" cy="2651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1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7767" r="-2" b="-2306"/>
          <a:stretch>
            <a:fillRect/>
          </a:stretch>
        </p:blipFill>
        <p:spPr bwMode="auto">
          <a:xfrm>
            <a:off x="7924800" y="228600"/>
            <a:ext cx="810196" cy="2651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14400" y="2286000"/>
            <a:ext cx="7258295" cy="1027907"/>
          </a:xfrm>
        </p:spPr>
        <p:txBody>
          <a:bodyPr>
            <a:noAutofit/>
          </a:bodyPr>
          <a:lstStyle/>
          <a:p>
            <a:r>
              <a:rPr lang="en-US" b="1" dirty="0" smtClean="0"/>
              <a:t>Chocolate, LEGO and Scrum </a:t>
            </a:r>
            <a:br>
              <a:rPr lang="en-US" b="1" dirty="0" smtClean="0"/>
            </a:br>
            <a:r>
              <a:rPr lang="en-US" b="1" dirty="0" smtClean="0"/>
              <a:t>Role Playing Game</a:t>
            </a:r>
            <a:endParaRPr lang="en-US" b="1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5822" y="5897880"/>
            <a:ext cx="9138178" cy="4571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418304781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2" name="Title 3"/>
          <p:cNvSpPr>
            <a:spLocks noGrp="1"/>
          </p:cNvSpPr>
          <p:nvPr>
            <p:ph type="title"/>
          </p:nvPr>
        </p:nvSpPr>
        <p:spPr>
          <a:xfrm>
            <a:off x="1371600" y="191293"/>
            <a:ext cx="6934200" cy="1027907"/>
          </a:xfrm>
        </p:spPr>
        <p:txBody>
          <a:bodyPr anchor="ctr">
            <a:noAutofit/>
          </a:bodyPr>
          <a:lstStyle/>
          <a:p>
            <a:pPr algn="ctr"/>
            <a:r>
              <a:rPr lang="en-US" altLang="en-US" b="1" dirty="0"/>
              <a:t>Pick Your Role and Meet Your Team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quarter" idx="1"/>
          </p:nvPr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7581" b="6001"/>
          <a:stretch/>
        </p:blipFill>
        <p:spPr>
          <a:xfrm>
            <a:off x="1221317" y="1447800"/>
            <a:ext cx="6701366" cy="4343400"/>
          </a:xfrm>
        </p:spPr>
      </p:pic>
    </p:spTree>
    <p:extLst>
      <p:ext uri="{BB962C8B-B14F-4D97-AF65-F5344CB8AC3E}">
        <p14:creationId xmlns="" xmlns:p14="http://schemas.microsoft.com/office/powerpoint/2010/main" val="289125056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-10014"/>
            <a:ext cx="9143999" cy="68680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211220301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8|27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0.4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quity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6600</TotalTime>
  <Words>627</Words>
  <Application>Microsoft Office PowerPoint</Application>
  <PresentationFormat>On-screen Show (4:3)</PresentationFormat>
  <Paragraphs>149</Paragraphs>
  <Slides>33</Slides>
  <Notes>30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Equity</vt:lpstr>
      <vt:lpstr>Chocolate, Lego, Scrum Game Gamemaster Slides</vt:lpstr>
      <vt:lpstr>Turn and Talk</vt:lpstr>
      <vt:lpstr>Your Introduction</vt:lpstr>
      <vt:lpstr>Scrum Team: Focus on Delivery and Speed</vt:lpstr>
      <vt:lpstr>Ops Team: Focus on Stability and Reliability </vt:lpstr>
      <vt:lpstr>Misalignment of Goals</vt:lpstr>
      <vt:lpstr>Chocolate, LEGO and Scrum  Role Playing Game</vt:lpstr>
      <vt:lpstr>Pick Your Role and Meet Your Team</vt:lpstr>
      <vt:lpstr>Slide 9</vt:lpstr>
      <vt:lpstr>What Will You Build?  Ask the Business Team!</vt:lpstr>
      <vt:lpstr>Slide 11</vt:lpstr>
      <vt:lpstr>Dev Team Builds a Product</vt:lpstr>
      <vt:lpstr>Release Engineer Builds a Deployment Package</vt:lpstr>
      <vt:lpstr>Slide 14</vt:lpstr>
      <vt:lpstr>Sprint 1: Cyclical Value Delivery With Scrum</vt:lpstr>
      <vt:lpstr>What Will You Change For Sprint 2?</vt:lpstr>
      <vt:lpstr>Sprint 2: Optimizing the Scrum Team</vt:lpstr>
      <vt:lpstr>How Was  Sprint 2  For Your Team?</vt:lpstr>
      <vt:lpstr>DevOps: Increased Speed </vt:lpstr>
      <vt:lpstr>DevOps: Increased Stability </vt:lpstr>
      <vt:lpstr>DevOps</vt:lpstr>
      <vt:lpstr>2016 - No Longer For Unicorns Only…</vt:lpstr>
      <vt:lpstr>Ready for DevOps?  How Do You</vt:lpstr>
      <vt:lpstr>Optimize Your Flow</vt:lpstr>
      <vt:lpstr>Beware of different types of bottleneck!</vt:lpstr>
      <vt:lpstr>Enable Dev and Ops Collaboration</vt:lpstr>
      <vt:lpstr>Split Work into Smaller Batches</vt:lpstr>
      <vt:lpstr>Simplify and Automate Your Deployments</vt:lpstr>
      <vt:lpstr>Sprint 3: DevOps  Transformation.</vt:lpstr>
      <vt:lpstr>Final Debriefing</vt:lpstr>
      <vt:lpstr>Recommended Reading:</vt:lpstr>
      <vt:lpstr>Links and Credits</vt:lpstr>
      <vt:lpstr>Slide 33</vt:lpstr>
    </vt:vector>
  </TitlesOfParts>
  <Company>Hewlett-Packard Company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Introduction to DevOps with a simulation game</dc:subject>
  <dc:creator>Dana Pylayeva</dc:creator>
  <cp:keywords>DevOps;Scrum;LEGO;Agile Game</cp:keywords>
  <cp:lastModifiedBy>Dana Pylayeva</cp:lastModifiedBy>
  <cp:revision>341</cp:revision>
  <dcterms:created xsi:type="dcterms:W3CDTF">2015-11-03T03:18:42Z</dcterms:created>
  <dcterms:modified xsi:type="dcterms:W3CDTF">2016-11-29T03:38:30Z</dcterms:modified>
</cp:coreProperties>
</file>